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9" r:id="rId3"/>
    <p:sldId id="261" r:id="rId4"/>
    <p:sldId id="298" r:id="rId5"/>
    <p:sldId id="323" r:id="rId6"/>
    <p:sldId id="295" r:id="rId7"/>
    <p:sldId id="296" r:id="rId8"/>
    <p:sldId id="305" r:id="rId9"/>
    <p:sldId id="297" r:id="rId10"/>
    <p:sldId id="299" r:id="rId11"/>
    <p:sldId id="262" r:id="rId12"/>
    <p:sldId id="306" r:id="rId13"/>
    <p:sldId id="301" r:id="rId14"/>
    <p:sldId id="307" r:id="rId15"/>
    <p:sldId id="303" r:id="rId16"/>
    <p:sldId id="308" r:id="rId17"/>
    <p:sldId id="315" r:id="rId18"/>
    <p:sldId id="310" r:id="rId19"/>
    <p:sldId id="311" r:id="rId20"/>
    <p:sldId id="312" r:id="rId21"/>
    <p:sldId id="313" r:id="rId22"/>
    <p:sldId id="314" r:id="rId23"/>
    <p:sldId id="309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4" r:id="rId32"/>
  </p:sldIdLst>
  <p:sldSz cx="9144000" cy="5143500" type="screen16x9"/>
  <p:notesSz cx="6858000" cy="9144000"/>
  <p:embeddedFontLst>
    <p:embeddedFont>
      <p:font typeface="Arvo" panose="020B0604020202020204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04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80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75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1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3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5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07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52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2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766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418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06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3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605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7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30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280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18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4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0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66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3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3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seaborn.pydata.org/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3.m4a"/><Relationship Id="rId7" Type="http://schemas.openxmlformats.org/officeDocument/2006/relationships/image" Target="../media/image11.png"/><Relationship Id="rId2" Type="http://schemas.microsoft.com/office/2007/relationships/media" Target="../media/media23.m4a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4.m4a"/><Relationship Id="rId7" Type="http://schemas.openxmlformats.org/officeDocument/2006/relationships/image" Target="../media/image13.svg"/><Relationship Id="rId2" Type="http://schemas.microsoft.com/office/2007/relationships/media" Target="../media/media24.m4a"/><Relationship Id="rId1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github.com/parrt/dtreeviz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25.m4a"/><Relationship Id="rId7" Type="http://schemas.openxmlformats.org/officeDocument/2006/relationships/image" Target="../media/image16.svg"/><Relationship Id="rId2" Type="http://schemas.microsoft.com/office/2007/relationships/media" Target="../media/media25.m4a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2.png"/><Relationship Id="rId2" Type="http://schemas.microsoft.com/office/2007/relationships/media" Target="../media/media27.m4a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28.m4a"/><Relationship Id="rId7" Type="http://schemas.openxmlformats.org/officeDocument/2006/relationships/image" Target="../media/image20.png"/><Relationship Id="rId2" Type="http://schemas.microsoft.com/office/2007/relationships/media" Target="../media/media28.m4a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7" Type="http://schemas.openxmlformats.org/officeDocument/2006/relationships/image" Target="../media/image2.png"/><Relationship Id="rId2" Type="http://schemas.microsoft.com/office/2007/relationships/media" Target="../media/media30.m4a"/><Relationship Id="rId1" Type="http://schemas.openxmlformats.org/officeDocument/2006/relationships/tags" Target="../tags/tag19.xml"/><Relationship Id="rId6" Type="http://schemas.openxmlformats.org/officeDocument/2006/relationships/hyperlink" Target="https://github.com/VPurcell99/DataMining2/tree/main/MLBOutcomePrediction" TargetMode="Externa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hyperlink" Target="https://github.com/panzarino/mlbgame" TargetMode="External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hyperlink" Target="https://pypi.org/project/MLB-StatsAPI/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hyperlink" Target="https://pymongo.readthedocs.io/en/stable/" TargetMode="Externa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080811"/>
            <a:ext cx="5446643" cy="1612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MLB Game Outcomes</a:t>
            </a:r>
            <a:endParaRPr dirty="0"/>
          </a:p>
        </p:txBody>
      </p:sp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624F539B-D4C3-4FF1-B7D4-8FF7E1C737B8}"/>
              </a:ext>
            </a:extLst>
          </p:cNvPr>
          <p:cNvSpPr txBox="1">
            <a:spLocks/>
          </p:cNvSpPr>
          <p:nvPr/>
        </p:nvSpPr>
        <p:spPr>
          <a:xfrm>
            <a:off x="390938" y="2693504"/>
            <a:ext cx="1417983" cy="26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400" dirty="0"/>
              <a:t>By: Vince Purcell</a:t>
            </a:r>
          </a:p>
        </p:txBody>
      </p:sp>
      <p:sp>
        <p:nvSpPr>
          <p:cNvPr id="5" name="Google Shape;184;p11">
            <a:extLst>
              <a:ext uri="{FF2B5EF4-FFF2-40B4-BE49-F238E27FC236}">
                <a16:creationId xmlns:a16="http://schemas.microsoft.com/office/drawing/2014/main" id="{B44C67BC-0309-4698-9BAC-E54868DD38B2}"/>
              </a:ext>
            </a:extLst>
          </p:cNvPr>
          <p:cNvSpPr txBox="1">
            <a:spLocks/>
          </p:cNvSpPr>
          <p:nvPr/>
        </p:nvSpPr>
        <p:spPr>
          <a:xfrm>
            <a:off x="6261652" y="4581940"/>
            <a:ext cx="2882348" cy="56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400" dirty="0">
                <a:solidFill>
                  <a:schemeClr val="accent5"/>
                </a:solidFill>
              </a:rPr>
              <a:t>Summer 2021 – Data Mining 2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Supervised by, Dr. Anthony </a:t>
            </a:r>
            <a:r>
              <a:rPr lang="en-US" sz="1400" dirty="0" err="1">
                <a:solidFill>
                  <a:schemeClr val="accent5"/>
                </a:solidFill>
              </a:rPr>
              <a:t>Breitzman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Major League Baseball Logo transparent PNG - StickPNG">
            <a:extLst>
              <a:ext uri="{FF2B5EF4-FFF2-40B4-BE49-F238E27FC236}">
                <a16:creationId xmlns:a16="http://schemas.microsoft.com/office/drawing/2014/main" id="{30302F81-3989-4AA1-92DC-04E0C3548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270" t="-29060" r="168" b="-36640"/>
          <a:stretch/>
        </p:blipFill>
        <p:spPr bwMode="auto">
          <a:xfrm>
            <a:off x="1173973" y="747230"/>
            <a:ext cx="5962323" cy="28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7BA3BA-EB84-454C-984D-2B442CE74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1450" y="0"/>
            <a:ext cx="82550" cy="82550"/>
          </a:xfrm>
          <a:prstGeom prst="rect">
            <a:avLst/>
          </a:prstGeom>
        </p:spPr>
      </p:pic>
    </p:spTree>
  </p:cSld>
  <p:clrMapOvr>
    <a:masterClrMapping/>
  </p:clrMapOvr>
  <p:transition advTm="1215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621D2-62CA-476E-8D82-34D582F6A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388FAE-3245-425C-BBA3-4AE2DCBB2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6100" y="7350"/>
            <a:ext cx="87900" cy="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6366"/>
      </p:ext>
    </p:extLst>
  </p:cSld>
  <p:clrMapOvr>
    <a:masterClrMapping/>
  </p:clrMapOvr>
  <p:transition advTm="54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894521" y="721986"/>
            <a:ext cx="735495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Data Analysis Overview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7" name="Google Shape;420;p27">
            <a:extLst>
              <a:ext uri="{FF2B5EF4-FFF2-40B4-BE49-F238E27FC236}">
                <a16:creationId xmlns:a16="http://schemas.microsoft.com/office/drawing/2014/main" id="{0A689A0D-456F-4ACA-9F54-E9D789F8AC8F}"/>
              </a:ext>
            </a:extLst>
          </p:cNvPr>
          <p:cNvGrpSpPr/>
          <p:nvPr/>
        </p:nvGrpSpPr>
        <p:grpSpPr>
          <a:xfrm rot="10800000">
            <a:off x="89452" y="2246809"/>
            <a:ext cx="2604976" cy="804504"/>
            <a:chOff x="185742" y="1697030"/>
            <a:chExt cx="5165698" cy="1658130"/>
          </a:xfrm>
        </p:grpSpPr>
        <p:sp>
          <p:nvSpPr>
            <p:cNvPr id="18" name="Google Shape;421;p27">
              <a:extLst>
                <a:ext uri="{FF2B5EF4-FFF2-40B4-BE49-F238E27FC236}">
                  <a16:creationId xmlns:a16="http://schemas.microsoft.com/office/drawing/2014/main" id="{B4C04789-D6B3-4A86-9BEC-AAC49172785B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Preparation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422;p27">
              <a:extLst>
                <a:ext uri="{FF2B5EF4-FFF2-40B4-BE49-F238E27FC236}">
                  <a16:creationId xmlns:a16="http://schemas.microsoft.com/office/drawing/2014/main" id="{8D15D0D0-0AD2-406D-9C34-1B09FC4A0196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423;p27">
              <a:extLst>
                <a:ext uri="{FF2B5EF4-FFF2-40B4-BE49-F238E27FC236}">
                  <a16:creationId xmlns:a16="http://schemas.microsoft.com/office/drawing/2014/main" id="{EDEF05A6-EC55-4EE9-8A62-0E95E4EB91D6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424;p27">
              <a:extLst>
                <a:ext uri="{FF2B5EF4-FFF2-40B4-BE49-F238E27FC236}">
                  <a16:creationId xmlns:a16="http://schemas.microsoft.com/office/drawing/2014/main" id="{86481ECF-909E-460D-9ACA-E3370941F2F3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2" name="Google Shape;430;p27">
            <a:extLst>
              <a:ext uri="{FF2B5EF4-FFF2-40B4-BE49-F238E27FC236}">
                <a16:creationId xmlns:a16="http://schemas.microsoft.com/office/drawing/2014/main" id="{C540A6F0-C393-4707-93BE-B16EA607888C}"/>
              </a:ext>
            </a:extLst>
          </p:cNvPr>
          <p:cNvGrpSpPr/>
          <p:nvPr/>
        </p:nvGrpSpPr>
        <p:grpSpPr>
          <a:xfrm rot="10800000">
            <a:off x="6399014" y="2246803"/>
            <a:ext cx="2604976" cy="804504"/>
            <a:chOff x="185742" y="1697030"/>
            <a:chExt cx="5165698" cy="1658130"/>
          </a:xfrm>
        </p:grpSpPr>
        <p:sp>
          <p:nvSpPr>
            <p:cNvPr id="33" name="Google Shape;431;p27">
              <a:extLst>
                <a:ext uri="{FF2B5EF4-FFF2-40B4-BE49-F238E27FC236}">
                  <a16:creationId xmlns:a16="http://schemas.microsoft.com/office/drawing/2014/main" id="{54D12075-1CBE-46AE-8FAA-1352273BF8EE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Games 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432;p27">
              <a:extLst>
                <a:ext uri="{FF2B5EF4-FFF2-40B4-BE49-F238E27FC236}">
                  <a16:creationId xmlns:a16="http://schemas.microsoft.com/office/drawing/2014/main" id="{43930CA0-FDC1-4D73-A881-6688F4E89479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33;p27">
              <a:extLst>
                <a:ext uri="{FF2B5EF4-FFF2-40B4-BE49-F238E27FC236}">
                  <a16:creationId xmlns:a16="http://schemas.microsoft.com/office/drawing/2014/main" id="{0FAEC9D2-43CC-4690-B596-8F2F15FDAD4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34;p27">
              <a:extLst>
                <a:ext uri="{FF2B5EF4-FFF2-40B4-BE49-F238E27FC236}">
                  <a16:creationId xmlns:a16="http://schemas.microsoft.com/office/drawing/2014/main" id="{82AE1D17-F8C1-4C3F-8952-764393BC804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8535EA-AB11-4905-B44E-48059EA8C5C1}"/>
              </a:ext>
            </a:extLst>
          </p:cNvPr>
          <p:cNvGrpSpPr/>
          <p:nvPr/>
        </p:nvGrpSpPr>
        <p:grpSpPr>
          <a:xfrm>
            <a:off x="2190430" y="2246803"/>
            <a:ext cx="2604976" cy="822065"/>
            <a:chOff x="2190430" y="2246803"/>
            <a:chExt cx="2604976" cy="822065"/>
          </a:xfrm>
        </p:grpSpPr>
        <p:grpSp>
          <p:nvGrpSpPr>
            <p:cNvPr id="22" name="Google Shape;425;p27">
              <a:extLst>
                <a:ext uri="{FF2B5EF4-FFF2-40B4-BE49-F238E27FC236}">
                  <a16:creationId xmlns:a16="http://schemas.microsoft.com/office/drawing/2014/main" id="{A8597AAF-F83C-4845-A295-A7DB783CAE49}"/>
                </a:ext>
              </a:extLst>
            </p:cNvPr>
            <p:cNvGrpSpPr/>
            <p:nvPr/>
          </p:nvGrpSpPr>
          <p:grpSpPr>
            <a:xfrm rot="10800000">
              <a:off x="2190430" y="2246803"/>
              <a:ext cx="2604976" cy="804504"/>
              <a:chOff x="185742" y="1697030"/>
              <a:chExt cx="5165698" cy="1658130"/>
            </a:xfrm>
          </p:grpSpPr>
          <p:sp>
            <p:nvSpPr>
              <p:cNvPr id="23" name="Google Shape;426;p27">
                <a:extLst>
                  <a:ext uri="{FF2B5EF4-FFF2-40B4-BE49-F238E27FC236}">
                    <a16:creationId xmlns:a16="http://schemas.microsoft.com/office/drawing/2014/main" id="{F0C41162-3701-497B-9C0D-B826B716E1D2}"/>
                  </a:ext>
                </a:extLst>
              </p:cNvPr>
              <p:cNvSpPr/>
              <p:nvPr/>
            </p:nvSpPr>
            <p:spPr>
              <a:xfrm rot="10800000" flipH="1">
                <a:off x="1426313" y="1697030"/>
                <a:ext cx="2693399" cy="1243801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4" name="Google Shape;427;p27">
                <a:extLst>
                  <a:ext uri="{FF2B5EF4-FFF2-40B4-BE49-F238E27FC236}">
                    <a16:creationId xmlns:a16="http://schemas.microsoft.com/office/drawing/2014/main" id="{4EE8DA6A-EF6F-48FB-8773-4ACB708B18DF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5" name="Google Shape;428;p27">
                <a:extLst>
                  <a:ext uri="{FF2B5EF4-FFF2-40B4-BE49-F238E27FC236}">
                    <a16:creationId xmlns:a16="http://schemas.microsoft.com/office/drawing/2014/main" id="{AA0B5892-BDCA-4A13-962B-7A605FA15400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" name="Google Shape;429;p27">
                <a:extLst>
                  <a:ext uri="{FF2B5EF4-FFF2-40B4-BE49-F238E27FC236}">
                    <a16:creationId xmlns:a16="http://schemas.microsoft.com/office/drawing/2014/main" id="{73C3AED2-2C76-44A9-A0C3-ECB8D6B66C29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37" name="Google Shape;426;p27">
              <a:extLst>
                <a:ext uri="{FF2B5EF4-FFF2-40B4-BE49-F238E27FC236}">
                  <a16:creationId xmlns:a16="http://schemas.microsoft.com/office/drawing/2014/main" id="{3378F96F-3655-4C9B-84ED-E571633B137F}"/>
                </a:ext>
              </a:extLst>
            </p:cNvPr>
            <p:cNvSpPr/>
            <p:nvPr/>
          </p:nvSpPr>
          <p:spPr>
            <a:xfrm flipH="1">
              <a:off x="2511314" y="2465391"/>
              <a:ext cx="1875132" cy="603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Sensitivity Analysis on Regression Models</a:t>
              </a:r>
              <a:endParaRPr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26858F-A804-4847-B2CA-11EC5A29DBF9}"/>
              </a:ext>
            </a:extLst>
          </p:cNvPr>
          <p:cNvGrpSpPr/>
          <p:nvPr/>
        </p:nvGrpSpPr>
        <p:grpSpPr>
          <a:xfrm>
            <a:off x="4295692" y="2246803"/>
            <a:ext cx="2604976" cy="819576"/>
            <a:chOff x="4295692" y="2246803"/>
            <a:chExt cx="2604976" cy="819576"/>
          </a:xfrm>
        </p:grpSpPr>
        <p:grpSp>
          <p:nvGrpSpPr>
            <p:cNvPr id="27" name="Google Shape;430;p27">
              <a:extLst>
                <a:ext uri="{FF2B5EF4-FFF2-40B4-BE49-F238E27FC236}">
                  <a16:creationId xmlns:a16="http://schemas.microsoft.com/office/drawing/2014/main" id="{C1A60F57-16DE-44B6-8CD8-FFAC75778886}"/>
                </a:ext>
              </a:extLst>
            </p:cNvPr>
            <p:cNvGrpSpPr/>
            <p:nvPr/>
          </p:nvGrpSpPr>
          <p:grpSpPr>
            <a:xfrm rot="10800000">
              <a:off x="4295692" y="2246803"/>
              <a:ext cx="2604976" cy="804504"/>
              <a:chOff x="185742" y="1697030"/>
              <a:chExt cx="5165698" cy="1658130"/>
            </a:xfrm>
          </p:grpSpPr>
          <p:sp>
            <p:nvSpPr>
              <p:cNvPr id="28" name="Google Shape;431;p27">
                <a:extLst>
                  <a:ext uri="{FF2B5EF4-FFF2-40B4-BE49-F238E27FC236}">
                    <a16:creationId xmlns:a16="http://schemas.microsoft.com/office/drawing/2014/main" id="{A6D4E341-1EA3-4782-BF1B-760AC6877354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9" name="Google Shape;432;p27">
                <a:extLst>
                  <a:ext uri="{FF2B5EF4-FFF2-40B4-BE49-F238E27FC236}">
                    <a16:creationId xmlns:a16="http://schemas.microsoft.com/office/drawing/2014/main" id="{D9F0A12C-55C3-4ECC-8C02-9061B1EC83E1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0" name="Google Shape;433;p27">
                <a:extLst>
                  <a:ext uri="{FF2B5EF4-FFF2-40B4-BE49-F238E27FC236}">
                    <a16:creationId xmlns:a16="http://schemas.microsoft.com/office/drawing/2014/main" id="{66BEC3E6-D022-4ECC-8065-68EFB3B77073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1" name="Google Shape;434;p27">
                <a:extLst>
                  <a:ext uri="{FF2B5EF4-FFF2-40B4-BE49-F238E27FC236}">
                    <a16:creationId xmlns:a16="http://schemas.microsoft.com/office/drawing/2014/main" id="{D1848BBF-304D-4923-A72E-5D67B96556A0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38" name="Google Shape;426;p27">
              <a:extLst>
                <a:ext uri="{FF2B5EF4-FFF2-40B4-BE49-F238E27FC236}">
                  <a16:creationId xmlns:a16="http://schemas.microsoft.com/office/drawing/2014/main" id="{408395B6-58EB-438D-83C4-D80A14099780}"/>
                </a:ext>
              </a:extLst>
            </p:cNvPr>
            <p:cNvSpPr/>
            <p:nvPr/>
          </p:nvSpPr>
          <p:spPr>
            <a:xfrm flipH="1">
              <a:off x="4705991" y="2462902"/>
              <a:ext cx="1875132" cy="603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Analyze various models for accuracy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A1A662-24D5-44A4-B16E-E2042F3932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7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7" name="Google Shape;420;p27">
            <a:extLst>
              <a:ext uri="{FF2B5EF4-FFF2-40B4-BE49-F238E27FC236}">
                <a16:creationId xmlns:a16="http://schemas.microsoft.com/office/drawing/2014/main" id="{0A689A0D-456F-4ACA-9F54-E9D789F8AC8F}"/>
              </a:ext>
            </a:extLst>
          </p:cNvPr>
          <p:cNvGrpSpPr/>
          <p:nvPr/>
        </p:nvGrpSpPr>
        <p:grpSpPr>
          <a:xfrm rot="10800000">
            <a:off x="89452" y="2246809"/>
            <a:ext cx="2604976" cy="804504"/>
            <a:chOff x="185742" y="1697030"/>
            <a:chExt cx="5165698" cy="1658130"/>
          </a:xfrm>
        </p:grpSpPr>
        <p:sp>
          <p:nvSpPr>
            <p:cNvPr id="18" name="Google Shape;421;p27">
              <a:extLst>
                <a:ext uri="{FF2B5EF4-FFF2-40B4-BE49-F238E27FC236}">
                  <a16:creationId xmlns:a16="http://schemas.microsoft.com/office/drawing/2014/main" id="{B4C04789-D6B3-4A86-9BEC-AAC49172785B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Preparation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422;p27">
              <a:extLst>
                <a:ext uri="{FF2B5EF4-FFF2-40B4-BE49-F238E27FC236}">
                  <a16:creationId xmlns:a16="http://schemas.microsoft.com/office/drawing/2014/main" id="{8D15D0D0-0AD2-406D-9C34-1B09FC4A0196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423;p27">
              <a:extLst>
                <a:ext uri="{FF2B5EF4-FFF2-40B4-BE49-F238E27FC236}">
                  <a16:creationId xmlns:a16="http://schemas.microsoft.com/office/drawing/2014/main" id="{EDEF05A6-EC55-4EE9-8A62-0E95E4EB91D6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424;p27">
              <a:extLst>
                <a:ext uri="{FF2B5EF4-FFF2-40B4-BE49-F238E27FC236}">
                  <a16:creationId xmlns:a16="http://schemas.microsoft.com/office/drawing/2014/main" id="{86481ECF-909E-460D-9ACA-E3370941F2F3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" name="Google Shape;425;p27">
            <a:extLst>
              <a:ext uri="{FF2B5EF4-FFF2-40B4-BE49-F238E27FC236}">
                <a16:creationId xmlns:a16="http://schemas.microsoft.com/office/drawing/2014/main" id="{A8597AAF-F83C-4845-A295-A7DB783CAE49}"/>
              </a:ext>
            </a:extLst>
          </p:cNvPr>
          <p:cNvGrpSpPr/>
          <p:nvPr/>
        </p:nvGrpSpPr>
        <p:grpSpPr>
          <a:xfrm rot="10800000">
            <a:off x="2190430" y="2246803"/>
            <a:ext cx="2604976" cy="804504"/>
            <a:chOff x="185742" y="1697030"/>
            <a:chExt cx="5165698" cy="1658130"/>
          </a:xfrm>
        </p:grpSpPr>
        <p:sp>
          <p:nvSpPr>
            <p:cNvPr id="23" name="Google Shape;426;p27">
              <a:extLst>
                <a:ext uri="{FF2B5EF4-FFF2-40B4-BE49-F238E27FC236}">
                  <a16:creationId xmlns:a16="http://schemas.microsoft.com/office/drawing/2014/main" id="{F0C41162-3701-497B-9C0D-B826B716E1D2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Google Shape;427;p27">
              <a:extLst>
                <a:ext uri="{FF2B5EF4-FFF2-40B4-BE49-F238E27FC236}">
                  <a16:creationId xmlns:a16="http://schemas.microsoft.com/office/drawing/2014/main" id="{4EE8DA6A-EF6F-48FB-8773-4ACB708B18DF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Google Shape;428;p27">
              <a:extLst>
                <a:ext uri="{FF2B5EF4-FFF2-40B4-BE49-F238E27FC236}">
                  <a16:creationId xmlns:a16="http://schemas.microsoft.com/office/drawing/2014/main" id="{AA0B5892-BDCA-4A13-962B-7A605FA1540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Google Shape;429;p27">
              <a:extLst>
                <a:ext uri="{FF2B5EF4-FFF2-40B4-BE49-F238E27FC236}">
                  <a16:creationId xmlns:a16="http://schemas.microsoft.com/office/drawing/2014/main" id="{73C3AED2-2C76-44A9-A0C3-ECB8D6B66C29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" name="Google Shape;430;p27">
            <a:extLst>
              <a:ext uri="{FF2B5EF4-FFF2-40B4-BE49-F238E27FC236}">
                <a16:creationId xmlns:a16="http://schemas.microsoft.com/office/drawing/2014/main" id="{C1A60F57-16DE-44B6-8CD8-FFAC75778886}"/>
              </a:ext>
            </a:extLst>
          </p:cNvPr>
          <p:cNvGrpSpPr/>
          <p:nvPr/>
        </p:nvGrpSpPr>
        <p:grpSpPr>
          <a:xfrm rot="10800000">
            <a:off x="4295692" y="2246803"/>
            <a:ext cx="2604976" cy="804504"/>
            <a:chOff x="185742" y="1697030"/>
            <a:chExt cx="5165698" cy="1658130"/>
          </a:xfrm>
        </p:grpSpPr>
        <p:sp>
          <p:nvSpPr>
            <p:cNvPr id="28" name="Google Shape;431;p27">
              <a:extLst>
                <a:ext uri="{FF2B5EF4-FFF2-40B4-BE49-F238E27FC236}">
                  <a16:creationId xmlns:a16="http://schemas.microsoft.com/office/drawing/2014/main" id="{A6D4E341-1EA3-4782-BF1B-760AC6877354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" name="Google Shape;432;p27">
              <a:extLst>
                <a:ext uri="{FF2B5EF4-FFF2-40B4-BE49-F238E27FC236}">
                  <a16:creationId xmlns:a16="http://schemas.microsoft.com/office/drawing/2014/main" id="{D9F0A12C-55C3-4ECC-8C02-9061B1EC83E1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Google Shape;433;p27">
              <a:extLst>
                <a:ext uri="{FF2B5EF4-FFF2-40B4-BE49-F238E27FC236}">
                  <a16:creationId xmlns:a16="http://schemas.microsoft.com/office/drawing/2014/main" id="{66BEC3E6-D022-4ECC-8065-68EFB3B77073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" name="Google Shape;434;p27">
              <a:extLst>
                <a:ext uri="{FF2B5EF4-FFF2-40B4-BE49-F238E27FC236}">
                  <a16:creationId xmlns:a16="http://schemas.microsoft.com/office/drawing/2014/main" id="{D1848BBF-304D-4923-A72E-5D67B96556A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2" name="Google Shape;430;p27">
            <a:extLst>
              <a:ext uri="{FF2B5EF4-FFF2-40B4-BE49-F238E27FC236}">
                <a16:creationId xmlns:a16="http://schemas.microsoft.com/office/drawing/2014/main" id="{C540A6F0-C393-4707-93BE-B16EA607888C}"/>
              </a:ext>
            </a:extLst>
          </p:cNvPr>
          <p:cNvGrpSpPr/>
          <p:nvPr/>
        </p:nvGrpSpPr>
        <p:grpSpPr>
          <a:xfrm rot="10800000">
            <a:off x="6399014" y="2246803"/>
            <a:ext cx="2604976" cy="804504"/>
            <a:chOff x="185742" y="1697030"/>
            <a:chExt cx="5165698" cy="1658130"/>
          </a:xfrm>
        </p:grpSpPr>
        <p:sp>
          <p:nvSpPr>
            <p:cNvPr id="33" name="Google Shape;431;p27">
              <a:extLst>
                <a:ext uri="{FF2B5EF4-FFF2-40B4-BE49-F238E27FC236}">
                  <a16:creationId xmlns:a16="http://schemas.microsoft.com/office/drawing/2014/main" id="{54D12075-1CBE-46AE-8FAA-1352273BF8EE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Games 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432;p27">
              <a:extLst>
                <a:ext uri="{FF2B5EF4-FFF2-40B4-BE49-F238E27FC236}">
                  <a16:creationId xmlns:a16="http://schemas.microsoft.com/office/drawing/2014/main" id="{43930CA0-FDC1-4D73-A881-6688F4E89479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33;p27">
              <a:extLst>
                <a:ext uri="{FF2B5EF4-FFF2-40B4-BE49-F238E27FC236}">
                  <a16:creationId xmlns:a16="http://schemas.microsoft.com/office/drawing/2014/main" id="{0FAEC9D2-43CC-4690-B596-8F2F15FDAD4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34;p27">
              <a:extLst>
                <a:ext uri="{FF2B5EF4-FFF2-40B4-BE49-F238E27FC236}">
                  <a16:creationId xmlns:a16="http://schemas.microsoft.com/office/drawing/2014/main" id="{82AE1D17-F8C1-4C3F-8952-764393BC804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" name="Google Shape;426;p27">
            <a:extLst>
              <a:ext uri="{FF2B5EF4-FFF2-40B4-BE49-F238E27FC236}">
                <a16:creationId xmlns:a16="http://schemas.microsoft.com/office/drawing/2014/main" id="{3378F96F-3655-4C9B-84ED-E571633B137F}"/>
              </a:ext>
            </a:extLst>
          </p:cNvPr>
          <p:cNvSpPr/>
          <p:nvPr/>
        </p:nvSpPr>
        <p:spPr>
          <a:xfrm flipH="1">
            <a:off x="2511314" y="2465391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Sensitivity Analysis on Regression Models</a:t>
            </a:r>
            <a:endParaRPr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426;p27">
            <a:extLst>
              <a:ext uri="{FF2B5EF4-FFF2-40B4-BE49-F238E27FC236}">
                <a16:creationId xmlns:a16="http://schemas.microsoft.com/office/drawing/2014/main" id="{408395B6-58EB-438D-83C4-D80A14099780}"/>
              </a:ext>
            </a:extLst>
          </p:cNvPr>
          <p:cNvSpPr/>
          <p:nvPr/>
        </p:nvSpPr>
        <p:spPr>
          <a:xfrm flipH="1">
            <a:off x="4705991" y="2462902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Analyze various models for accuracy</a:t>
            </a:r>
          </a:p>
        </p:txBody>
      </p:sp>
      <p:grpSp>
        <p:nvGrpSpPr>
          <p:cNvPr id="39" name="Google Shape;611;p38">
            <a:extLst>
              <a:ext uri="{FF2B5EF4-FFF2-40B4-BE49-F238E27FC236}">
                <a16:creationId xmlns:a16="http://schemas.microsoft.com/office/drawing/2014/main" id="{D98CE13C-BAC2-4509-8BAB-C0CC1291FCA0}"/>
              </a:ext>
            </a:extLst>
          </p:cNvPr>
          <p:cNvGrpSpPr/>
          <p:nvPr/>
        </p:nvGrpSpPr>
        <p:grpSpPr>
          <a:xfrm>
            <a:off x="931533" y="1411357"/>
            <a:ext cx="914184" cy="935952"/>
            <a:chOff x="1786339" y="1703401"/>
            <a:chExt cx="473400" cy="473400"/>
          </a:xfrm>
        </p:grpSpPr>
        <p:sp>
          <p:nvSpPr>
            <p:cNvPr id="40" name="Google Shape;612;p38">
              <a:extLst>
                <a:ext uri="{FF2B5EF4-FFF2-40B4-BE49-F238E27FC236}">
                  <a16:creationId xmlns:a16="http://schemas.microsoft.com/office/drawing/2014/main" id="{8E28BFF2-23E5-4829-8C88-A6B99C4052A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" name="Google Shape;613;p38">
              <a:extLst>
                <a:ext uri="{FF2B5EF4-FFF2-40B4-BE49-F238E27FC236}">
                  <a16:creationId xmlns:a16="http://schemas.microsoft.com/office/drawing/2014/main" id="{F90934E5-7A44-45ED-A463-CFA75C76546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526C2B-1E57-4DEC-B043-5E88981737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5100" y="0"/>
            <a:ext cx="88900" cy="8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301629"/>
      </p:ext>
    </p:extLst>
  </p:cSld>
  <p:clrMapOvr>
    <a:masterClrMapping/>
  </p:clrMapOvr>
  <p:transition advTm="40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49"/>
            <a:ext cx="7385508" cy="2976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Read Mongo Collections for batting and pitching projections for both home and away teams.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Included home plate umpire to see if it had effect in prediction during sensitivity analysis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Target column will be whether home team won or lost the game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11C11E-13B4-408F-913A-F741CEB7B9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23350" y="0"/>
            <a:ext cx="120650" cy="12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534128"/>
      </p:ext>
    </p:extLst>
  </p:cSld>
  <p:clrMapOvr>
    <a:masterClrMapping/>
  </p:clrMapOvr>
  <p:transition advTm="2583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– Training Data Overview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Bar chart&#10;&#10;Description automatically generated with low confidence">
            <a:extLst>
              <a:ext uri="{FF2B5EF4-FFF2-40B4-BE49-F238E27FC236}">
                <a16:creationId xmlns:a16="http://schemas.microsoft.com/office/drawing/2014/main" id="{B2ECFE10-C2CD-46BB-A03A-6F5EB760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09" y="2486872"/>
            <a:ext cx="2276242" cy="22762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3E53C-898B-4A13-B1B8-52FEBBC4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431933"/>
            <a:ext cx="3327400" cy="988310"/>
          </a:xfrm>
        </p:spPr>
        <p:txBody>
          <a:bodyPr/>
          <a:lstStyle/>
          <a:p>
            <a:r>
              <a:rPr lang="en-US" sz="1200" dirty="0"/>
              <a:t>Data Collection script collected data from 1,202 matchups and performed 85/15 training and test split</a:t>
            </a:r>
          </a:p>
          <a:p>
            <a:r>
              <a:rPr lang="en-US" sz="1200" dirty="0"/>
              <a:t>Data is not linearly separable</a:t>
            </a:r>
          </a:p>
          <a:p>
            <a:r>
              <a:rPr lang="en-US" sz="1200" dirty="0"/>
              <a:t>Plotting done using Seaborn python package</a:t>
            </a:r>
          </a:p>
        </p:txBody>
      </p:sp>
      <p:pic>
        <p:nvPicPr>
          <p:cNvPr id="7" name="Picture 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700AFDC6-13B4-4E35-921D-BA08CE993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400" y="1364359"/>
            <a:ext cx="3911600" cy="358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F66060-6665-418E-AC92-2557486B5757}"/>
              </a:ext>
            </a:extLst>
          </p:cNvPr>
          <p:cNvSpPr txBox="1"/>
          <p:nvPr/>
        </p:nvSpPr>
        <p:spPr>
          <a:xfrm>
            <a:off x="0" y="4774882"/>
            <a:ext cx="283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rgbClr val="3F5378"/>
                </a:solidFill>
              </a:rPr>
              <a:t>Python Packages found 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rgbClr val="3F5378"/>
                </a:solidFill>
                <a:hlinkClick r:id="rId7"/>
              </a:rPr>
              <a:t>https://seaborn.pydata.org/</a:t>
            </a:r>
            <a:r>
              <a:rPr lang="en-US" sz="1000" i="1" dirty="0">
                <a:solidFill>
                  <a:srgbClr val="3F5378"/>
                </a:solidFill>
              </a:rPr>
              <a:t>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5DC46A-DD8A-484A-B8AD-130F2689F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9519"/>
      </p:ext>
    </p:extLst>
  </p:cSld>
  <p:clrMapOvr>
    <a:masterClrMapping/>
  </p:clrMapOvr>
  <p:transition advTm="5749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– Data Snippet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2AA4BB6E-CE7C-4A5F-92D6-3CD3615D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" y="1877160"/>
            <a:ext cx="9079482" cy="1569338"/>
          </a:xfrm>
          <a:prstGeom prst="rect">
            <a:avLst/>
          </a:prstGeom>
        </p:spPr>
      </p:pic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4F6049E4-0A6E-41A8-BC32-31E8D0A00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4767" y="1334202"/>
            <a:ext cx="8861784" cy="580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There were too many data features and all features may not prove to be influential.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53EA40-F5C6-4F91-AB62-EB7FA97C9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6550" y="0"/>
            <a:ext cx="147449" cy="1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57919"/>
      </p:ext>
    </p:extLst>
  </p:cSld>
  <p:clrMapOvr>
    <a:masterClrMapping/>
  </p:clrMapOvr>
  <p:transition advTm="2151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7" name="Google Shape;420;p27">
            <a:extLst>
              <a:ext uri="{FF2B5EF4-FFF2-40B4-BE49-F238E27FC236}">
                <a16:creationId xmlns:a16="http://schemas.microsoft.com/office/drawing/2014/main" id="{0A689A0D-456F-4ACA-9F54-E9D789F8AC8F}"/>
              </a:ext>
            </a:extLst>
          </p:cNvPr>
          <p:cNvGrpSpPr/>
          <p:nvPr/>
        </p:nvGrpSpPr>
        <p:grpSpPr>
          <a:xfrm rot="10800000">
            <a:off x="89452" y="2246809"/>
            <a:ext cx="2604976" cy="804504"/>
            <a:chOff x="185742" y="1697030"/>
            <a:chExt cx="5165698" cy="1658130"/>
          </a:xfrm>
        </p:grpSpPr>
        <p:sp>
          <p:nvSpPr>
            <p:cNvPr id="18" name="Google Shape;421;p27">
              <a:extLst>
                <a:ext uri="{FF2B5EF4-FFF2-40B4-BE49-F238E27FC236}">
                  <a16:creationId xmlns:a16="http://schemas.microsoft.com/office/drawing/2014/main" id="{B4C04789-D6B3-4A86-9BEC-AAC49172785B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Preparation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422;p27">
              <a:extLst>
                <a:ext uri="{FF2B5EF4-FFF2-40B4-BE49-F238E27FC236}">
                  <a16:creationId xmlns:a16="http://schemas.microsoft.com/office/drawing/2014/main" id="{8D15D0D0-0AD2-406D-9C34-1B09FC4A0196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423;p27">
              <a:extLst>
                <a:ext uri="{FF2B5EF4-FFF2-40B4-BE49-F238E27FC236}">
                  <a16:creationId xmlns:a16="http://schemas.microsoft.com/office/drawing/2014/main" id="{EDEF05A6-EC55-4EE9-8A62-0E95E4EB91D6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424;p27">
              <a:extLst>
                <a:ext uri="{FF2B5EF4-FFF2-40B4-BE49-F238E27FC236}">
                  <a16:creationId xmlns:a16="http://schemas.microsoft.com/office/drawing/2014/main" id="{86481ECF-909E-460D-9ACA-E3370941F2F3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" name="Google Shape;425;p27">
            <a:extLst>
              <a:ext uri="{FF2B5EF4-FFF2-40B4-BE49-F238E27FC236}">
                <a16:creationId xmlns:a16="http://schemas.microsoft.com/office/drawing/2014/main" id="{A8597AAF-F83C-4845-A295-A7DB783CAE49}"/>
              </a:ext>
            </a:extLst>
          </p:cNvPr>
          <p:cNvGrpSpPr/>
          <p:nvPr/>
        </p:nvGrpSpPr>
        <p:grpSpPr>
          <a:xfrm rot="10800000">
            <a:off x="2190430" y="2246803"/>
            <a:ext cx="2604976" cy="804504"/>
            <a:chOff x="185742" y="1697030"/>
            <a:chExt cx="5165698" cy="1658130"/>
          </a:xfrm>
        </p:grpSpPr>
        <p:sp>
          <p:nvSpPr>
            <p:cNvPr id="23" name="Google Shape;426;p27">
              <a:extLst>
                <a:ext uri="{FF2B5EF4-FFF2-40B4-BE49-F238E27FC236}">
                  <a16:creationId xmlns:a16="http://schemas.microsoft.com/office/drawing/2014/main" id="{F0C41162-3701-497B-9C0D-B826B716E1D2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Google Shape;427;p27">
              <a:extLst>
                <a:ext uri="{FF2B5EF4-FFF2-40B4-BE49-F238E27FC236}">
                  <a16:creationId xmlns:a16="http://schemas.microsoft.com/office/drawing/2014/main" id="{4EE8DA6A-EF6F-48FB-8773-4ACB708B18DF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Google Shape;428;p27">
              <a:extLst>
                <a:ext uri="{FF2B5EF4-FFF2-40B4-BE49-F238E27FC236}">
                  <a16:creationId xmlns:a16="http://schemas.microsoft.com/office/drawing/2014/main" id="{AA0B5892-BDCA-4A13-962B-7A605FA1540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Google Shape;429;p27">
              <a:extLst>
                <a:ext uri="{FF2B5EF4-FFF2-40B4-BE49-F238E27FC236}">
                  <a16:creationId xmlns:a16="http://schemas.microsoft.com/office/drawing/2014/main" id="{73C3AED2-2C76-44A9-A0C3-ECB8D6B66C29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" name="Google Shape;430;p27">
            <a:extLst>
              <a:ext uri="{FF2B5EF4-FFF2-40B4-BE49-F238E27FC236}">
                <a16:creationId xmlns:a16="http://schemas.microsoft.com/office/drawing/2014/main" id="{C1A60F57-16DE-44B6-8CD8-FFAC75778886}"/>
              </a:ext>
            </a:extLst>
          </p:cNvPr>
          <p:cNvGrpSpPr/>
          <p:nvPr/>
        </p:nvGrpSpPr>
        <p:grpSpPr>
          <a:xfrm rot="10800000">
            <a:off x="4295692" y="2246803"/>
            <a:ext cx="2604976" cy="804504"/>
            <a:chOff x="185742" y="1697030"/>
            <a:chExt cx="5165698" cy="1658130"/>
          </a:xfrm>
        </p:grpSpPr>
        <p:sp>
          <p:nvSpPr>
            <p:cNvPr id="28" name="Google Shape;431;p27">
              <a:extLst>
                <a:ext uri="{FF2B5EF4-FFF2-40B4-BE49-F238E27FC236}">
                  <a16:creationId xmlns:a16="http://schemas.microsoft.com/office/drawing/2014/main" id="{A6D4E341-1EA3-4782-BF1B-760AC6877354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" name="Google Shape;432;p27">
              <a:extLst>
                <a:ext uri="{FF2B5EF4-FFF2-40B4-BE49-F238E27FC236}">
                  <a16:creationId xmlns:a16="http://schemas.microsoft.com/office/drawing/2014/main" id="{D9F0A12C-55C3-4ECC-8C02-9061B1EC83E1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Google Shape;433;p27">
              <a:extLst>
                <a:ext uri="{FF2B5EF4-FFF2-40B4-BE49-F238E27FC236}">
                  <a16:creationId xmlns:a16="http://schemas.microsoft.com/office/drawing/2014/main" id="{66BEC3E6-D022-4ECC-8065-68EFB3B77073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" name="Google Shape;434;p27">
              <a:extLst>
                <a:ext uri="{FF2B5EF4-FFF2-40B4-BE49-F238E27FC236}">
                  <a16:creationId xmlns:a16="http://schemas.microsoft.com/office/drawing/2014/main" id="{D1848BBF-304D-4923-A72E-5D67B96556A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2" name="Google Shape;430;p27">
            <a:extLst>
              <a:ext uri="{FF2B5EF4-FFF2-40B4-BE49-F238E27FC236}">
                <a16:creationId xmlns:a16="http://schemas.microsoft.com/office/drawing/2014/main" id="{C540A6F0-C393-4707-93BE-B16EA607888C}"/>
              </a:ext>
            </a:extLst>
          </p:cNvPr>
          <p:cNvGrpSpPr/>
          <p:nvPr/>
        </p:nvGrpSpPr>
        <p:grpSpPr>
          <a:xfrm rot="10800000">
            <a:off x="6399014" y="2246803"/>
            <a:ext cx="2604976" cy="804504"/>
            <a:chOff x="185742" y="1697030"/>
            <a:chExt cx="5165698" cy="1658130"/>
          </a:xfrm>
        </p:grpSpPr>
        <p:sp>
          <p:nvSpPr>
            <p:cNvPr id="33" name="Google Shape;431;p27">
              <a:extLst>
                <a:ext uri="{FF2B5EF4-FFF2-40B4-BE49-F238E27FC236}">
                  <a16:creationId xmlns:a16="http://schemas.microsoft.com/office/drawing/2014/main" id="{54D12075-1CBE-46AE-8FAA-1352273BF8EE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Games 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432;p27">
              <a:extLst>
                <a:ext uri="{FF2B5EF4-FFF2-40B4-BE49-F238E27FC236}">
                  <a16:creationId xmlns:a16="http://schemas.microsoft.com/office/drawing/2014/main" id="{43930CA0-FDC1-4D73-A881-6688F4E89479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33;p27">
              <a:extLst>
                <a:ext uri="{FF2B5EF4-FFF2-40B4-BE49-F238E27FC236}">
                  <a16:creationId xmlns:a16="http://schemas.microsoft.com/office/drawing/2014/main" id="{0FAEC9D2-43CC-4690-B596-8F2F15FDAD4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34;p27">
              <a:extLst>
                <a:ext uri="{FF2B5EF4-FFF2-40B4-BE49-F238E27FC236}">
                  <a16:creationId xmlns:a16="http://schemas.microsoft.com/office/drawing/2014/main" id="{82AE1D17-F8C1-4C3F-8952-764393BC804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" name="Google Shape;426;p27">
            <a:extLst>
              <a:ext uri="{FF2B5EF4-FFF2-40B4-BE49-F238E27FC236}">
                <a16:creationId xmlns:a16="http://schemas.microsoft.com/office/drawing/2014/main" id="{3378F96F-3655-4C9B-84ED-E571633B137F}"/>
              </a:ext>
            </a:extLst>
          </p:cNvPr>
          <p:cNvSpPr/>
          <p:nvPr/>
        </p:nvSpPr>
        <p:spPr>
          <a:xfrm flipH="1">
            <a:off x="2511314" y="2465391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Sensitivity Analysis on Regression Models</a:t>
            </a:r>
            <a:endParaRPr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426;p27">
            <a:extLst>
              <a:ext uri="{FF2B5EF4-FFF2-40B4-BE49-F238E27FC236}">
                <a16:creationId xmlns:a16="http://schemas.microsoft.com/office/drawing/2014/main" id="{408395B6-58EB-438D-83C4-D80A14099780}"/>
              </a:ext>
            </a:extLst>
          </p:cNvPr>
          <p:cNvSpPr/>
          <p:nvPr/>
        </p:nvSpPr>
        <p:spPr>
          <a:xfrm flipH="1">
            <a:off x="4705991" y="2462902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Analyze various models for accuracy</a:t>
            </a:r>
          </a:p>
        </p:txBody>
      </p:sp>
      <p:grpSp>
        <p:nvGrpSpPr>
          <p:cNvPr id="39" name="Google Shape;611;p38">
            <a:extLst>
              <a:ext uri="{FF2B5EF4-FFF2-40B4-BE49-F238E27FC236}">
                <a16:creationId xmlns:a16="http://schemas.microsoft.com/office/drawing/2014/main" id="{D98CE13C-BAC2-4509-8BAB-C0CC1291FCA0}"/>
              </a:ext>
            </a:extLst>
          </p:cNvPr>
          <p:cNvGrpSpPr/>
          <p:nvPr/>
        </p:nvGrpSpPr>
        <p:grpSpPr>
          <a:xfrm>
            <a:off x="3033596" y="1411357"/>
            <a:ext cx="914184" cy="935952"/>
            <a:chOff x="1786339" y="1703401"/>
            <a:chExt cx="473400" cy="473400"/>
          </a:xfrm>
        </p:grpSpPr>
        <p:sp>
          <p:nvSpPr>
            <p:cNvPr id="40" name="Google Shape;612;p38">
              <a:extLst>
                <a:ext uri="{FF2B5EF4-FFF2-40B4-BE49-F238E27FC236}">
                  <a16:creationId xmlns:a16="http://schemas.microsoft.com/office/drawing/2014/main" id="{8E28BFF2-23E5-4829-8C88-A6B99C4052A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" name="Google Shape;613;p38">
              <a:extLst>
                <a:ext uri="{FF2B5EF4-FFF2-40B4-BE49-F238E27FC236}">
                  <a16:creationId xmlns:a16="http://schemas.microsoft.com/office/drawing/2014/main" id="{F90934E5-7A44-45ED-A463-CFA75C76546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9FBF96-1ECB-453C-9AAA-A4F84B6AF1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04300" y="0"/>
            <a:ext cx="139700" cy="13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756885"/>
      </p:ext>
    </p:extLst>
  </p:cSld>
  <p:clrMapOvr>
    <a:masterClrMapping/>
  </p:clrMapOvr>
  <p:transition advTm="540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Analysis Overview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49"/>
            <a:ext cx="7385508" cy="2976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Sensitivity Analysis is done to quantify the relationship between model performance and dataset size or data features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Perform Sensitivity Analysis on Support Vector, Multilayer Perceptron, and Decision Tree Regression Models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Only included data features that prove to be more influential to cut down on dataset size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C47A80-8ED1-4512-9E60-54FCDE857B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9764" y="7365"/>
            <a:ext cx="94235" cy="94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342540"/>
      </p:ext>
    </p:extLst>
  </p:cSld>
  <p:clrMapOvr>
    <a:masterClrMapping/>
  </p:clrMapOvr>
  <p:transition advTm="3546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Analysis – Support Vector Regressor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F342672-8C83-4FDC-BB31-D5F099A3B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3343"/>
            <a:ext cx="5409263" cy="3437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39DF5-5A57-43F1-B7BF-255DED066952}"/>
              </a:ext>
            </a:extLst>
          </p:cNvPr>
          <p:cNvSpPr txBox="1"/>
          <p:nvPr/>
        </p:nvSpPr>
        <p:spPr>
          <a:xfrm>
            <a:off x="6407150" y="1498876"/>
            <a:ext cx="2393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TPA: Total Plate Appearances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PA: Pitches thrown per plate appearance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TB: Total Bases gained through hits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SO: Strike Outs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H: Total Hits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C30559-0180-4674-A046-EAFCDBABE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9874" y="1125"/>
            <a:ext cx="94125" cy="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61409"/>
      </p:ext>
    </p:extLst>
  </p:cSld>
  <p:clrMapOvr>
    <a:masterClrMapping/>
  </p:clrMapOvr>
  <p:transition advTm="4147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Analysis – MLP Regressor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39DF5-5A57-43F1-B7BF-255DED066952}"/>
              </a:ext>
            </a:extLst>
          </p:cNvPr>
          <p:cNvSpPr txBox="1"/>
          <p:nvPr/>
        </p:nvSpPr>
        <p:spPr>
          <a:xfrm>
            <a:off x="6407150" y="1498876"/>
            <a:ext cx="2393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PA: Pitches thrown per plate appearance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TB: Total Bases gained through hits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TPA: Total Plate Appearances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IP: Innings Pitched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SO: Strike Outs</a:t>
            </a:r>
          </a:p>
        </p:txBody>
      </p:sp>
      <p:pic>
        <p:nvPicPr>
          <p:cNvPr id="4" name="Picture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AF010571-0022-43D1-A85B-D7C37105E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1169"/>
            <a:ext cx="5493024" cy="340975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54FC4B-E64B-4600-BE7E-61529672D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6050" y="1493"/>
            <a:ext cx="107950" cy="1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89219"/>
      </p:ext>
    </p:extLst>
  </p:cSld>
  <p:clrMapOvr>
    <a:masterClrMapping/>
  </p:clrMapOvr>
  <p:transition advTm="3658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621D2-62CA-476E-8D82-34D582F6A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D45925-FB78-49FE-8253-EA0355430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1450" y="0"/>
            <a:ext cx="82550" cy="82550"/>
          </a:xfrm>
          <a:prstGeom prst="rect">
            <a:avLst/>
          </a:prstGeom>
        </p:spPr>
      </p:pic>
    </p:spTree>
  </p:cSld>
  <p:clrMapOvr>
    <a:masterClrMapping/>
  </p:clrMapOvr>
  <p:transition advTm="342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Analysis – Decision Tree Regressor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39DF5-5A57-43F1-B7BF-255DED066952}"/>
              </a:ext>
            </a:extLst>
          </p:cNvPr>
          <p:cNvSpPr txBox="1"/>
          <p:nvPr/>
        </p:nvSpPr>
        <p:spPr>
          <a:xfrm>
            <a:off x="6407150" y="1498876"/>
            <a:ext cx="2393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WHIP: Walks plus hits per inning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WPCT: Win percentage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H: Hits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OPS: Addition of on-base percentage and      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      slugging percentage</a:t>
            </a:r>
          </a:p>
          <a:p>
            <a:r>
              <a:rPr lang="en-US" sz="1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HLD: A Hold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9FA7C65-E94C-4E26-B8D9-1D9961F54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1724"/>
            <a:ext cx="5429250" cy="339116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0BC85C7-0AE1-4816-AF59-17606C02E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4077"/>
      </p:ext>
    </p:extLst>
  </p:cSld>
  <p:clrMapOvr>
    <a:masterClrMapping/>
  </p:clrMapOvr>
  <p:transition advTm="5583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Data Snippet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D543E2B-1F11-4E7D-AF52-250737DF5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0" y="1954314"/>
            <a:ext cx="9105400" cy="147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180DB-8247-4AED-B53F-ED3012FF2C2E}"/>
              </a:ext>
            </a:extLst>
          </p:cNvPr>
          <p:cNvSpPr txBox="1"/>
          <p:nvPr/>
        </p:nvSpPr>
        <p:spPr>
          <a:xfrm>
            <a:off x="76200" y="1485900"/>
            <a:ext cx="657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now cut down to 33 data features after sensitivity analysis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60308F-3A00-46C5-9422-F9E9BE7E7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8750" y="0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6110"/>
      </p:ext>
    </p:extLst>
  </p:cSld>
  <p:clrMapOvr>
    <a:masterClrMapping/>
  </p:clrMapOvr>
  <p:transition advTm="148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7" name="Google Shape;420;p27">
            <a:extLst>
              <a:ext uri="{FF2B5EF4-FFF2-40B4-BE49-F238E27FC236}">
                <a16:creationId xmlns:a16="http://schemas.microsoft.com/office/drawing/2014/main" id="{0A689A0D-456F-4ACA-9F54-E9D789F8AC8F}"/>
              </a:ext>
            </a:extLst>
          </p:cNvPr>
          <p:cNvGrpSpPr/>
          <p:nvPr/>
        </p:nvGrpSpPr>
        <p:grpSpPr>
          <a:xfrm rot="10800000">
            <a:off x="89452" y="2246809"/>
            <a:ext cx="2604976" cy="804504"/>
            <a:chOff x="185742" y="1697030"/>
            <a:chExt cx="5165698" cy="1658130"/>
          </a:xfrm>
        </p:grpSpPr>
        <p:sp>
          <p:nvSpPr>
            <p:cNvPr id="18" name="Google Shape;421;p27">
              <a:extLst>
                <a:ext uri="{FF2B5EF4-FFF2-40B4-BE49-F238E27FC236}">
                  <a16:creationId xmlns:a16="http://schemas.microsoft.com/office/drawing/2014/main" id="{B4C04789-D6B3-4A86-9BEC-AAC49172785B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Preparation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422;p27">
              <a:extLst>
                <a:ext uri="{FF2B5EF4-FFF2-40B4-BE49-F238E27FC236}">
                  <a16:creationId xmlns:a16="http://schemas.microsoft.com/office/drawing/2014/main" id="{8D15D0D0-0AD2-406D-9C34-1B09FC4A0196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423;p27">
              <a:extLst>
                <a:ext uri="{FF2B5EF4-FFF2-40B4-BE49-F238E27FC236}">
                  <a16:creationId xmlns:a16="http://schemas.microsoft.com/office/drawing/2014/main" id="{EDEF05A6-EC55-4EE9-8A62-0E95E4EB91D6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424;p27">
              <a:extLst>
                <a:ext uri="{FF2B5EF4-FFF2-40B4-BE49-F238E27FC236}">
                  <a16:creationId xmlns:a16="http://schemas.microsoft.com/office/drawing/2014/main" id="{86481ECF-909E-460D-9ACA-E3370941F2F3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" name="Google Shape;425;p27">
            <a:extLst>
              <a:ext uri="{FF2B5EF4-FFF2-40B4-BE49-F238E27FC236}">
                <a16:creationId xmlns:a16="http://schemas.microsoft.com/office/drawing/2014/main" id="{A8597AAF-F83C-4845-A295-A7DB783CAE49}"/>
              </a:ext>
            </a:extLst>
          </p:cNvPr>
          <p:cNvGrpSpPr/>
          <p:nvPr/>
        </p:nvGrpSpPr>
        <p:grpSpPr>
          <a:xfrm rot="10800000">
            <a:off x="2190430" y="2246803"/>
            <a:ext cx="2604976" cy="804504"/>
            <a:chOff x="185742" y="1697030"/>
            <a:chExt cx="5165698" cy="1658130"/>
          </a:xfrm>
        </p:grpSpPr>
        <p:sp>
          <p:nvSpPr>
            <p:cNvPr id="23" name="Google Shape;426;p27">
              <a:extLst>
                <a:ext uri="{FF2B5EF4-FFF2-40B4-BE49-F238E27FC236}">
                  <a16:creationId xmlns:a16="http://schemas.microsoft.com/office/drawing/2014/main" id="{F0C41162-3701-497B-9C0D-B826B716E1D2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Google Shape;427;p27">
              <a:extLst>
                <a:ext uri="{FF2B5EF4-FFF2-40B4-BE49-F238E27FC236}">
                  <a16:creationId xmlns:a16="http://schemas.microsoft.com/office/drawing/2014/main" id="{4EE8DA6A-EF6F-48FB-8773-4ACB708B18DF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Google Shape;428;p27">
              <a:extLst>
                <a:ext uri="{FF2B5EF4-FFF2-40B4-BE49-F238E27FC236}">
                  <a16:creationId xmlns:a16="http://schemas.microsoft.com/office/drawing/2014/main" id="{AA0B5892-BDCA-4A13-962B-7A605FA1540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Google Shape;429;p27">
              <a:extLst>
                <a:ext uri="{FF2B5EF4-FFF2-40B4-BE49-F238E27FC236}">
                  <a16:creationId xmlns:a16="http://schemas.microsoft.com/office/drawing/2014/main" id="{73C3AED2-2C76-44A9-A0C3-ECB8D6B66C29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" name="Google Shape;430;p27">
            <a:extLst>
              <a:ext uri="{FF2B5EF4-FFF2-40B4-BE49-F238E27FC236}">
                <a16:creationId xmlns:a16="http://schemas.microsoft.com/office/drawing/2014/main" id="{C1A60F57-16DE-44B6-8CD8-FFAC75778886}"/>
              </a:ext>
            </a:extLst>
          </p:cNvPr>
          <p:cNvGrpSpPr/>
          <p:nvPr/>
        </p:nvGrpSpPr>
        <p:grpSpPr>
          <a:xfrm rot="10800000">
            <a:off x="4295692" y="2246803"/>
            <a:ext cx="2604976" cy="804504"/>
            <a:chOff x="185742" y="1697030"/>
            <a:chExt cx="5165698" cy="1658130"/>
          </a:xfrm>
        </p:grpSpPr>
        <p:sp>
          <p:nvSpPr>
            <p:cNvPr id="28" name="Google Shape;431;p27">
              <a:extLst>
                <a:ext uri="{FF2B5EF4-FFF2-40B4-BE49-F238E27FC236}">
                  <a16:creationId xmlns:a16="http://schemas.microsoft.com/office/drawing/2014/main" id="{A6D4E341-1EA3-4782-BF1B-760AC6877354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" name="Google Shape;432;p27">
              <a:extLst>
                <a:ext uri="{FF2B5EF4-FFF2-40B4-BE49-F238E27FC236}">
                  <a16:creationId xmlns:a16="http://schemas.microsoft.com/office/drawing/2014/main" id="{D9F0A12C-55C3-4ECC-8C02-9061B1EC83E1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Google Shape;433;p27">
              <a:extLst>
                <a:ext uri="{FF2B5EF4-FFF2-40B4-BE49-F238E27FC236}">
                  <a16:creationId xmlns:a16="http://schemas.microsoft.com/office/drawing/2014/main" id="{66BEC3E6-D022-4ECC-8065-68EFB3B77073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" name="Google Shape;434;p27">
              <a:extLst>
                <a:ext uri="{FF2B5EF4-FFF2-40B4-BE49-F238E27FC236}">
                  <a16:creationId xmlns:a16="http://schemas.microsoft.com/office/drawing/2014/main" id="{D1848BBF-304D-4923-A72E-5D67B96556A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2" name="Google Shape;430;p27">
            <a:extLst>
              <a:ext uri="{FF2B5EF4-FFF2-40B4-BE49-F238E27FC236}">
                <a16:creationId xmlns:a16="http://schemas.microsoft.com/office/drawing/2014/main" id="{C540A6F0-C393-4707-93BE-B16EA607888C}"/>
              </a:ext>
            </a:extLst>
          </p:cNvPr>
          <p:cNvGrpSpPr/>
          <p:nvPr/>
        </p:nvGrpSpPr>
        <p:grpSpPr>
          <a:xfrm rot="10800000">
            <a:off x="6399014" y="2246803"/>
            <a:ext cx="2604976" cy="804504"/>
            <a:chOff x="185742" y="1697030"/>
            <a:chExt cx="5165698" cy="1658130"/>
          </a:xfrm>
        </p:grpSpPr>
        <p:sp>
          <p:nvSpPr>
            <p:cNvPr id="33" name="Google Shape;431;p27">
              <a:extLst>
                <a:ext uri="{FF2B5EF4-FFF2-40B4-BE49-F238E27FC236}">
                  <a16:creationId xmlns:a16="http://schemas.microsoft.com/office/drawing/2014/main" id="{54D12075-1CBE-46AE-8FAA-1352273BF8EE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Games 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432;p27">
              <a:extLst>
                <a:ext uri="{FF2B5EF4-FFF2-40B4-BE49-F238E27FC236}">
                  <a16:creationId xmlns:a16="http://schemas.microsoft.com/office/drawing/2014/main" id="{43930CA0-FDC1-4D73-A881-6688F4E89479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33;p27">
              <a:extLst>
                <a:ext uri="{FF2B5EF4-FFF2-40B4-BE49-F238E27FC236}">
                  <a16:creationId xmlns:a16="http://schemas.microsoft.com/office/drawing/2014/main" id="{0FAEC9D2-43CC-4690-B596-8F2F15FDAD4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34;p27">
              <a:extLst>
                <a:ext uri="{FF2B5EF4-FFF2-40B4-BE49-F238E27FC236}">
                  <a16:creationId xmlns:a16="http://schemas.microsoft.com/office/drawing/2014/main" id="{82AE1D17-F8C1-4C3F-8952-764393BC804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" name="Google Shape;426;p27">
            <a:extLst>
              <a:ext uri="{FF2B5EF4-FFF2-40B4-BE49-F238E27FC236}">
                <a16:creationId xmlns:a16="http://schemas.microsoft.com/office/drawing/2014/main" id="{3378F96F-3655-4C9B-84ED-E571633B137F}"/>
              </a:ext>
            </a:extLst>
          </p:cNvPr>
          <p:cNvSpPr/>
          <p:nvPr/>
        </p:nvSpPr>
        <p:spPr>
          <a:xfrm flipH="1">
            <a:off x="2511314" y="2465391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Sensitivity Analysis on Regression Models</a:t>
            </a:r>
            <a:endParaRPr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426;p27">
            <a:extLst>
              <a:ext uri="{FF2B5EF4-FFF2-40B4-BE49-F238E27FC236}">
                <a16:creationId xmlns:a16="http://schemas.microsoft.com/office/drawing/2014/main" id="{408395B6-58EB-438D-83C4-D80A14099780}"/>
              </a:ext>
            </a:extLst>
          </p:cNvPr>
          <p:cNvSpPr/>
          <p:nvPr/>
        </p:nvSpPr>
        <p:spPr>
          <a:xfrm flipH="1">
            <a:off x="4705991" y="2462902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Analyze various models for accuracy</a:t>
            </a:r>
          </a:p>
        </p:txBody>
      </p:sp>
      <p:grpSp>
        <p:nvGrpSpPr>
          <p:cNvPr id="39" name="Google Shape;611;p38">
            <a:extLst>
              <a:ext uri="{FF2B5EF4-FFF2-40B4-BE49-F238E27FC236}">
                <a16:creationId xmlns:a16="http://schemas.microsoft.com/office/drawing/2014/main" id="{D98CE13C-BAC2-4509-8BAB-C0CC1291FCA0}"/>
              </a:ext>
            </a:extLst>
          </p:cNvPr>
          <p:cNvGrpSpPr/>
          <p:nvPr/>
        </p:nvGrpSpPr>
        <p:grpSpPr>
          <a:xfrm>
            <a:off x="5186465" y="1411357"/>
            <a:ext cx="914184" cy="935952"/>
            <a:chOff x="1786339" y="1703401"/>
            <a:chExt cx="473400" cy="473400"/>
          </a:xfrm>
        </p:grpSpPr>
        <p:sp>
          <p:nvSpPr>
            <p:cNvPr id="40" name="Google Shape;612;p38">
              <a:extLst>
                <a:ext uri="{FF2B5EF4-FFF2-40B4-BE49-F238E27FC236}">
                  <a16:creationId xmlns:a16="http://schemas.microsoft.com/office/drawing/2014/main" id="{8E28BFF2-23E5-4829-8C88-A6B99C4052A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" name="Google Shape;613;p38">
              <a:extLst>
                <a:ext uri="{FF2B5EF4-FFF2-40B4-BE49-F238E27FC236}">
                  <a16:creationId xmlns:a16="http://schemas.microsoft.com/office/drawing/2014/main" id="{F90934E5-7A44-45ED-A463-CFA75C76546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FFEB2A-549B-488A-BD5E-0E587CF38A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03986" y="0"/>
            <a:ext cx="140013" cy="140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2321284"/>
      </p:ext>
    </p:extLst>
  </p:cSld>
  <p:clrMapOvr>
    <a:masterClrMapping/>
  </p:clrMapOvr>
  <p:transition advTm="477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 and MLP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87350" y="1327349"/>
            <a:ext cx="7812433" cy="812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800" dirty="0"/>
              <a:t>Both models either predicted all games as wins or losses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Data is not linearly separable, so this was expected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ABDBD9-DF3B-41FE-8F91-41F3BAA773FB}"/>
              </a:ext>
            </a:extLst>
          </p:cNvPr>
          <p:cNvGrpSpPr/>
          <p:nvPr/>
        </p:nvGrpSpPr>
        <p:grpSpPr>
          <a:xfrm>
            <a:off x="928065" y="2398577"/>
            <a:ext cx="5378610" cy="1894256"/>
            <a:chOff x="928065" y="2398577"/>
            <a:chExt cx="5378610" cy="1894256"/>
          </a:xfrm>
        </p:grpSpPr>
        <p:pic>
          <p:nvPicPr>
            <p:cNvPr id="3" name="Picture 2" descr="A picture containing text, electronics, screenshot&#10;&#10;Description automatically generated">
              <a:extLst>
                <a:ext uri="{FF2B5EF4-FFF2-40B4-BE49-F238E27FC236}">
                  <a16:creationId xmlns:a16="http://schemas.microsoft.com/office/drawing/2014/main" id="{42EAD7BA-4E08-4F61-8D07-B665624F9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72" y="2398577"/>
              <a:ext cx="2480403" cy="1894256"/>
            </a:xfrm>
            <a:prstGeom prst="rect">
              <a:avLst/>
            </a:prstGeom>
          </p:spPr>
        </p:pic>
        <p:pic>
          <p:nvPicPr>
            <p:cNvPr id="5" name="Picture 4" descr="A picture containing text, electronics, screenshot&#10;&#10;Description automatically generated">
              <a:extLst>
                <a:ext uri="{FF2B5EF4-FFF2-40B4-BE49-F238E27FC236}">
                  <a16:creationId xmlns:a16="http://schemas.microsoft.com/office/drawing/2014/main" id="{C2D3C8BE-7902-4454-BE25-182338DF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8065" y="2398577"/>
              <a:ext cx="2480403" cy="1894256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2F7C79-44F9-431D-BD26-10B8D40829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352247"/>
      </p:ext>
    </p:extLst>
  </p:cSld>
  <p:clrMapOvr>
    <a:masterClrMapping/>
  </p:clrMapOvr>
  <p:transition advTm="231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377099"/>
            <a:ext cx="7812433" cy="552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Decision Trees are best suited for this data set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Decision Tree with a max depth of 3 performed at 69% accuracy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Great python package called </a:t>
            </a:r>
            <a:r>
              <a:rPr lang="en-US" sz="1200" dirty="0" err="1"/>
              <a:t>dtreeviz</a:t>
            </a:r>
            <a:r>
              <a:rPr lang="en-US" sz="1200" dirty="0"/>
              <a:t> for Decision Tree visualization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5A675-5CD5-4172-9A13-55CFA2502670}"/>
              </a:ext>
            </a:extLst>
          </p:cNvPr>
          <p:cNvGrpSpPr/>
          <p:nvPr/>
        </p:nvGrpSpPr>
        <p:grpSpPr>
          <a:xfrm>
            <a:off x="739416" y="2147674"/>
            <a:ext cx="6159296" cy="2995826"/>
            <a:chOff x="739416" y="2147674"/>
            <a:chExt cx="6159296" cy="299582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719DB58-19F8-494C-A8A1-BEE82085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0662" y="2147674"/>
              <a:ext cx="5408050" cy="2995826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B4587E7-9EB2-4113-9616-10C77D04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416" y="2246526"/>
              <a:ext cx="2484552" cy="3762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F713094-5575-4A39-9A78-C15D74FB4D33}"/>
              </a:ext>
            </a:extLst>
          </p:cNvPr>
          <p:cNvSpPr txBox="1"/>
          <p:nvPr/>
        </p:nvSpPr>
        <p:spPr>
          <a:xfrm>
            <a:off x="0" y="4804946"/>
            <a:ext cx="2020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 dirty="0">
                <a:solidFill>
                  <a:srgbClr val="3F5378"/>
                </a:solidFill>
              </a:rPr>
              <a:t>Python Packages found 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rgbClr val="3F5378"/>
                </a:solidFill>
                <a:hlinkClick r:id="rId9"/>
              </a:rPr>
              <a:t>https://github.com/parrt/dtreeviz</a:t>
            </a:r>
            <a:r>
              <a:rPr lang="en-US" sz="800" i="1" dirty="0">
                <a:solidFill>
                  <a:srgbClr val="3F5378"/>
                </a:solidFill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E468B7-BC10-44EB-A3FA-E065E00BE9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48750" y="0"/>
            <a:ext cx="95250" cy="95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819779"/>
      </p:ext>
    </p:extLst>
  </p:cSld>
  <p:clrMapOvr>
    <a:masterClrMapping/>
  </p:clrMapOvr>
  <p:transition advTm="6927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7313" y="1364400"/>
            <a:ext cx="6808787" cy="379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Random Forest with a max depth of 4 and an “entropy” criterion produced bests results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Over 70% accuracy for training data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6BA7D1-61F7-4486-9D7D-166ED54E071E}"/>
              </a:ext>
            </a:extLst>
          </p:cNvPr>
          <p:cNvGrpSpPr/>
          <p:nvPr/>
        </p:nvGrpSpPr>
        <p:grpSpPr>
          <a:xfrm>
            <a:off x="87313" y="1860415"/>
            <a:ext cx="7757164" cy="3283085"/>
            <a:chOff x="87313" y="1860415"/>
            <a:chExt cx="7757164" cy="328308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0B3FD62-D876-4156-B4E8-07F32019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0377" y="1860415"/>
              <a:ext cx="7404100" cy="3283085"/>
            </a:xfrm>
            <a:prstGeom prst="rect">
              <a:avLst/>
            </a:prstGeom>
          </p:spPr>
        </p:pic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113D722-8400-4EB9-BB3D-C1DA63E9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3" y="1911215"/>
              <a:ext cx="2890838" cy="575581"/>
            </a:xfrm>
            <a:prstGeom prst="rect">
              <a:avLst/>
            </a:prstGeom>
          </p:spPr>
        </p:pic>
      </p:grp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63B6A8AA-EA9F-4B01-9234-695859F374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AB8F7C3-B2AB-4553-AB8C-47D50926B7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55100" y="26415"/>
            <a:ext cx="88900" cy="8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455898"/>
      </p:ext>
    </p:extLst>
  </p:cSld>
  <p:clrMapOvr>
    <a:masterClrMapping/>
  </p:clrMapOvr>
  <p:transition advTm="257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7" name="Google Shape;420;p27">
            <a:extLst>
              <a:ext uri="{FF2B5EF4-FFF2-40B4-BE49-F238E27FC236}">
                <a16:creationId xmlns:a16="http://schemas.microsoft.com/office/drawing/2014/main" id="{0A689A0D-456F-4ACA-9F54-E9D789F8AC8F}"/>
              </a:ext>
            </a:extLst>
          </p:cNvPr>
          <p:cNvGrpSpPr/>
          <p:nvPr/>
        </p:nvGrpSpPr>
        <p:grpSpPr>
          <a:xfrm rot="10800000">
            <a:off x="89452" y="2246809"/>
            <a:ext cx="2604976" cy="804504"/>
            <a:chOff x="185742" y="1697030"/>
            <a:chExt cx="5165698" cy="1658130"/>
          </a:xfrm>
        </p:grpSpPr>
        <p:sp>
          <p:nvSpPr>
            <p:cNvPr id="18" name="Google Shape;421;p27">
              <a:extLst>
                <a:ext uri="{FF2B5EF4-FFF2-40B4-BE49-F238E27FC236}">
                  <a16:creationId xmlns:a16="http://schemas.microsoft.com/office/drawing/2014/main" id="{B4C04789-D6B3-4A86-9BEC-AAC49172785B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Preparation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422;p27">
              <a:extLst>
                <a:ext uri="{FF2B5EF4-FFF2-40B4-BE49-F238E27FC236}">
                  <a16:creationId xmlns:a16="http://schemas.microsoft.com/office/drawing/2014/main" id="{8D15D0D0-0AD2-406D-9C34-1B09FC4A0196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423;p27">
              <a:extLst>
                <a:ext uri="{FF2B5EF4-FFF2-40B4-BE49-F238E27FC236}">
                  <a16:creationId xmlns:a16="http://schemas.microsoft.com/office/drawing/2014/main" id="{EDEF05A6-EC55-4EE9-8A62-0E95E4EB91D6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424;p27">
              <a:extLst>
                <a:ext uri="{FF2B5EF4-FFF2-40B4-BE49-F238E27FC236}">
                  <a16:creationId xmlns:a16="http://schemas.microsoft.com/office/drawing/2014/main" id="{86481ECF-909E-460D-9ACA-E3370941F2F3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" name="Google Shape;425;p27">
            <a:extLst>
              <a:ext uri="{FF2B5EF4-FFF2-40B4-BE49-F238E27FC236}">
                <a16:creationId xmlns:a16="http://schemas.microsoft.com/office/drawing/2014/main" id="{A8597AAF-F83C-4845-A295-A7DB783CAE49}"/>
              </a:ext>
            </a:extLst>
          </p:cNvPr>
          <p:cNvGrpSpPr/>
          <p:nvPr/>
        </p:nvGrpSpPr>
        <p:grpSpPr>
          <a:xfrm rot="10800000">
            <a:off x="2190430" y="2246803"/>
            <a:ext cx="2604976" cy="804504"/>
            <a:chOff x="185742" y="1697030"/>
            <a:chExt cx="5165698" cy="1658130"/>
          </a:xfrm>
        </p:grpSpPr>
        <p:sp>
          <p:nvSpPr>
            <p:cNvPr id="23" name="Google Shape;426;p27">
              <a:extLst>
                <a:ext uri="{FF2B5EF4-FFF2-40B4-BE49-F238E27FC236}">
                  <a16:creationId xmlns:a16="http://schemas.microsoft.com/office/drawing/2014/main" id="{F0C41162-3701-497B-9C0D-B826B716E1D2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Google Shape;427;p27">
              <a:extLst>
                <a:ext uri="{FF2B5EF4-FFF2-40B4-BE49-F238E27FC236}">
                  <a16:creationId xmlns:a16="http://schemas.microsoft.com/office/drawing/2014/main" id="{4EE8DA6A-EF6F-48FB-8773-4ACB708B18DF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Google Shape;428;p27">
              <a:extLst>
                <a:ext uri="{FF2B5EF4-FFF2-40B4-BE49-F238E27FC236}">
                  <a16:creationId xmlns:a16="http://schemas.microsoft.com/office/drawing/2014/main" id="{AA0B5892-BDCA-4A13-962B-7A605FA1540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Google Shape;429;p27">
              <a:extLst>
                <a:ext uri="{FF2B5EF4-FFF2-40B4-BE49-F238E27FC236}">
                  <a16:creationId xmlns:a16="http://schemas.microsoft.com/office/drawing/2014/main" id="{73C3AED2-2C76-44A9-A0C3-ECB8D6B66C29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" name="Google Shape;430;p27">
            <a:extLst>
              <a:ext uri="{FF2B5EF4-FFF2-40B4-BE49-F238E27FC236}">
                <a16:creationId xmlns:a16="http://schemas.microsoft.com/office/drawing/2014/main" id="{C1A60F57-16DE-44B6-8CD8-FFAC75778886}"/>
              </a:ext>
            </a:extLst>
          </p:cNvPr>
          <p:cNvGrpSpPr/>
          <p:nvPr/>
        </p:nvGrpSpPr>
        <p:grpSpPr>
          <a:xfrm rot="10800000">
            <a:off x="4295692" y="2246803"/>
            <a:ext cx="2604976" cy="804504"/>
            <a:chOff x="185742" y="1697030"/>
            <a:chExt cx="5165698" cy="1658130"/>
          </a:xfrm>
        </p:grpSpPr>
        <p:sp>
          <p:nvSpPr>
            <p:cNvPr id="28" name="Google Shape;431;p27">
              <a:extLst>
                <a:ext uri="{FF2B5EF4-FFF2-40B4-BE49-F238E27FC236}">
                  <a16:creationId xmlns:a16="http://schemas.microsoft.com/office/drawing/2014/main" id="{A6D4E341-1EA3-4782-BF1B-760AC6877354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" name="Google Shape;432;p27">
              <a:extLst>
                <a:ext uri="{FF2B5EF4-FFF2-40B4-BE49-F238E27FC236}">
                  <a16:creationId xmlns:a16="http://schemas.microsoft.com/office/drawing/2014/main" id="{D9F0A12C-55C3-4ECC-8C02-9061B1EC83E1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Google Shape;433;p27">
              <a:extLst>
                <a:ext uri="{FF2B5EF4-FFF2-40B4-BE49-F238E27FC236}">
                  <a16:creationId xmlns:a16="http://schemas.microsoft.com/office/drawing/2014/main" id="{66BEC3E6-D022-4ECC-8065-68EFB3B77073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" name="Google Shape;434;p27">
              <a:extLst>
                <a:ext uri="{FF2B5EF4-FFF2-40B4-BE49-F238E27FC236}">
                  <a16:creationId xmlns:a16="http://schemas.microsoft.com/office/drawing/2014/main" id="{D1848BBF-304D-4923-A72E-5D67B96556A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2" name="Google Shape;430;p27">
            <a:extLst>
              <a:ext uri="{FF2B5EF4-FFF2-40B4-BE49-F238E27FC236}">
                <a16:creationId xmlns:a16="http://schemas.microsoft.com/office/drawing/2014/main" id="{C540A6F0-C393-4707-93BE-B16EA607888C}"/>
              </a:ext>
            </a:extLst>
          </p:cNvPr>
          <p:cNvGrpSpPr/>
          <p:nvPr/>
        </p:nvGrpSpPr>
        <p:grpSpPr>
          <a:xfrm rot="10800000">
            <a:off x="6399014" y="2246803"/>
            <a:ext cx="2604976" cy="804504"/>
            <a:chOff x="185742" y="1697030"/>
            <a:chExt cx="5165698" cy="1658130"/>
          </a:xfrm>
        </p:grpSpPr>
        <p:sp>
          <p:nvSpPr>
            <p:cNvPr id="33" name="Google Shape;431;p27">
              <a:extLst>
                <a:ext uri="{FF2B5EF4-FFF2-40B4-BE49-F238E27FC236}">
                  <a16:creationId xmlns:a16="http://schemas.microsoft.com/office/drawing/2014/main" id="{54D12075-1CBE-46AE-8FAA-1352273BF8EE}"/>
                </a:ext>
              </a:extLst>
            </p:cNvPr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Games </a:t>
              </a:r>
              <a:endParaRPr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432;p27">
              <a:extLst>
                <a:ext uri="{FF2B5EF4-FFF2-40B4-BE49-F238E27FC236}">
                  <a16:creationId xmlns:a16="http://schemas.microsoft.com/office/drawing/2014/main" id="{43930CA0-FDC1-4D73-A881-6688F4E89479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433;p27">
              <a:extLst>
                <a:ext uri="{FF2B5EF4-FFF2-40B4-BE49-F238E27FC236}">
                  <a16:creationId xmlns:a16="http://schemas.microsoft.com/office/drawing/2014/main" id="{0FAEC9D2-43CC-4690-B596-8F2F15FDAD40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" name="Google Shape;434;p27">
              <a:extLst>
                <a:ext uri="{FF2B5EF4-FFF2-40B4-BE49-F238E27FC236}">
                  <a16:creationId xmlns:a16="http://schemas.microsoft.com/office/drawing/2014/main" id="{82AE1D17-F8C1-4C3F-8952-764393BC8045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" name="Google Shape;426;p27">
            <a:extLst>
              <a:ext uri="{FF2B5EF4-FFF2-40B4-BE49-F238E27FC236}">
                <a16:creationId xmlns:a16="http://schemas.microsoft.com/office/drawing/2014/main" id="{3378F96F-3655-4C9B-84ED-E571633B137F}"/>
              </a:ext>
            </a:extLst>
          </p:cNvPr>
          <p:cNvSpPr/>
          <p:nvPr/>
        </p:nvSpPr>
        <p:spPr>
          <a:xfrm flipH="1">
            <a:off x="2511314" y="2465391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Sensitivity Analysis on Regression Models</a:t>
            </a:r>
            <a:endParaRPr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426;p27">
            <a:extLst>
              <a:ext uri="{FF2B5EF4-FFF2-40B4-BE49-F238E27FC236}">
                <a16:creationId xmlns:a16="http://schemas.microsoft.com/office/drawing/2014/main" id="{408395B6-58EB-438D-83C4-D80A14099780}"/>
              </a:ext>
            </a:extLst>
          </p:cNvPr>
          <p:cNvSpPr/>
          <p:nvPr/>
        </p:nvSpPr>
        <p:spPr>
          <a:xfrm flipH="1">
            <a:off x="4705991" y="2462902"/>
            <a:ext cx="1875132" cy="60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Analyze various models for accuracy</a:t>
            </a:r>
          </a:p>
        </p:txBody>
      </p:sp>
      <p:grpSp>
        <p:nvGrpSpPr>
          <p:cNvPr id="39" name="Google Shape;611;p38">
            <a:extLst>
              <a:ext uri="{FF2B5EF4-FFF2-40B4-BE49-F238E27FC236}">
                <a16:creationId xmlns:a16="http://schemas.microsoft.com/office/drawing/2014/main" id="{D98CE13C-BAC2-4509-8BAB-C0CC1291FCA0}"/>
              </a:ext>
            </a:extLst>
          </p:cNvPr>
          <p:cNvGrpSpPr/>
          <p:nvPr/>
        </p:nvGrpSpPr>
        <p:grpSpPr>
          <a:xfrm>
            <a:off x="7242180" y="1455807"/>
            <a:ext cx="914184" cy="935952"/>
            <a:chOff x="1786339" y="1703401"/>
            <a:chExt cx="473400" cy="473400"/>
          </a:xfrm>
        </p:grpSpPr>
        <p:sp>
          <p:nvSpPr>
            <p:cNvPr id="40" name="Google Shape;612;p38">
              <a:extLst>
                <a:ext uri="{FF2B5EF4-FFF2-40B4-BE49-F238E27FC236}">
                  <a16:creationId xmlns:a16="http://schemas.microsoft.com/office/drawing/2014/main" id="{8E28BFF2-23E5-4829-8C88-A6B99C4052A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" name="Google Shape;613;p38">
              <a:extLst>
                <a:ext uri="{FF2B5EF4-FFF2-40B4-BE49-F238E27FC236}">
                  <a16:creationId xmlns:a16="http://schemas.microsoft.com/office/drawing/2014/main" id="{F90934E5-7A44-45ED-A463-CFA75C76546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957FFC-55D5-43BE-9908-C4ACEB9B04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6637" y="0"/>
            <a:ext cx="140013" cy="140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221404"/>
      </p:ext>
    </p:extLst>
  </p:cSld>
  <p:clrMapOvr>
    <a:masterClrMapping/>
  </p:clrMapOvr>
  <p:transition advTm="449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Future Games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377099"/>
            <a:ext cx="7812433" cy="64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Store data in MongoDB Collections separate from Training Data in order to not interfere with model training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MLB Game Day data is available for future games only at most 3 days out due to starting pitcher and lineup changes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After running this on a few days throughout the month of August I found it will get anywhere between 55-80%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E54F63-FA53-4421-81F0-76BCA4A9E1BE}"/>
              </a:ext>
            </a:extLst>
          </p:cNvPr>
          <p:cNvGrpSpPr/>
          <p:nvPr/>
        </p:nvGrpSpPr>
        <p:grpSpPr>
          <a:xfrm>
            <a:off x="924346" y="2059037"/>
            <a:ext cx="2549103" cy="2748963"/>
            <a:chOff x="924346" y="2059037"/>
            <a:chExt cx="2549103" cy="2748963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819CF2DB-B54D-4A86-944F-14095C1B5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346" y="2059037"/>
              <a:ext cx="2549103" cy="25440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67E8D7-94DE-4CEC-9DE7-70FCA335A129}"/>
                </a:ext>
              </a:extLst>
            </p:cNvPr>
            <p:cNvSpPr txBox="1"/>
            <p:nvPr/>
          </p:nvSpPr>
          <p:spPr>
            <a:xfrm>
              <a:off x="1170934" y="4592556"/>
              <a:ext cx="20559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Example output when given 08/22 as the date</a:t>
              </a:r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EC69E26-3CFB-4D42-A10C-01F86E9F39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773414"/>
      </p:ext>
    </p:extLst>
  </p:cSld>
  <p:clrMapOvr>
    <a:masterClrMapping/>
  </p:clrMapOvr>
  <p:transition advTm="5028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Future Games – Betting Scenarios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377100"/>
            <a:ext cx="7812433" cy="425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Best option would be to do Round Robin betting.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200" dirty="0"/>
              <a:t>Round Robins are parlay bets that bet every combination that you specify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9B124-C706-4DD3-8685-798D603A9C63}"/>
              </a:ext>
            </a:extLst>
          </p:cNvPr>
          <p:cNvGrpSpPr/>
          <p:nvPr/>
        </p:nvGrpSpPr>
        <p:grpSpPr>
          <a:xfrm>
            <a:off x="99634" y="1878666"/>
            <a:ext cx="2599362" cy="3264834"/>
            <a:chOff x="99634" y="1878666"/>
            <a:chExt cx="2599362" cy="3264834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EA93EC1-0835-4DA1-A3D4-D4506E9B4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34" y="2120899"/>
              <a:ext cx="2599362" cy="30226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90F62F-9893-4847-86DF-1FF4BCFC4633}"/>
                </a:ext>
              </a:extLst>
            </p:cNvPr>
            <p:cNvSpPr txBox="1"/>
            <p:nvPr/>
          </p:nvSpPr>
          <p:spPr>
            <a:xfrm>
              <a:off x="507178" y="1878666"/>
              <a:ext cx="1790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60% correct - $9 gain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82B4CC-0D41-4D33-BCD3-76323D98FB09}"/>
              </a:ext>
            </a:extLst>
          </p:cNvPr>
          <p:cNvGrpSpPr/>
          <p:nvPr/>
        </p:nvGrpSpPr>
        <p:grpSpPr>
          <a:xfrm>
            <a:off x="5304752" y="1882685"/>
            <a:ext cx="2586541" cy="3260815"/>
            <a:chOff x="5304752" y="1882685"/>
            <a:chExt cx="2586541" cy="3260815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37BB1E2-6182-4CFA-B9BA-4D9EC74E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4752" y="2120900"/>
              <a:ext cx="2586541" cy="3022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567869-2FC4-4578-9586-A090A011C29E}"/>
                </a:ext>
              </a:extLst>
            </p:cNvPr>
            <p:cNvSpPr txBox="1"/>
            <p:nvPr/>
          </p:nvSpPr>
          <p:spPr>
            <a:xfrm>
              <a:off x="5702672" y="1882685"/>
              <a:ext cx="1790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80% correct - $523 gain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68195-75E4-4CFB-A33B-EB276229D999}"/>
              </a:ext>
            </a:extLst>
          </p:cNvPr>
          <p:cNvGrpSpPr/>
          <p:nvPr/>
        </p:nvGrpSpPr>
        <p:grpSpPr>
          <a:xfrm>
            <a:off x="2698996" y="1864721"/>
            <a:ext cx="2592935" cy="3278779"/>
            <a:chOff x="2698996" y="1864721"/>
            <a:chExt cx="2592935" cy="3278779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F92871-F8B7-4B4D-B4E5-CBB5CCED9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8996" y="2120900"/>
              <a:ext cx="2592935" cy="3022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E40F7E-763D-47DF-920B-A590A932F70F}"/>
                </a:ext>
              </a:extLst>
            </p:cNvPr>
            <p:cNvSpPr txBox="1"/>
            <p:nvPr/>
          </p:nvSpPr>
          <p:spPr>
            <a:xfrm>
              <a:off x="3100113" y="1864721"/>
              <a:ext cx="1790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70% correct - $205 gain</a:t>
              </a:r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7F80C61-E3ED-43B9-BE94-DCE89DE110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42400" y="7365"/>
            <a:ext cx="101600" cy="10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8124137"/>
      </p:ext>
    </p:extLst>
  </p:cSld>
  <p:clrMapOvr>
    <a:masterClrMapping/>
  </p:clrMapOvr>
  <p:transition advTm="7250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621D2-62CA-476E-8D82-34D582F6A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FD0509-9CB6-4063-B663-6D9B9DF5D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7000" y="0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05064"/>
      </p:ext>
    </p:extLst>
  </p:cSld>
  <p:clrMapOvr>
    <a:masterClrMapping/>
  </p:clrMapOvr>
  <p:transition advTm="23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7385508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Collect Data using MLB’s Game Day API.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Perform Sensitivity analysis to determine importance of various pitching and batting statistics.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Analyze various models for accuracy in predicting the winner of MLB game matchups.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E74D92-35BB-4030-BDEC-3BA9B96E7C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7000" y="0"/>
            <a:ext cx="127000" cy="127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26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377099"/>
            <a:ext cx="7812433" cy="2236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800" dirty="0"/>
              <a:t>For sports predictions, any model worth while will need to be at least 65% accurate.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800" dirty="0"/>
              <a:t>Decision Trees and Random Forests are most likely the best solution for any data science problems that involve sports statistics.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en-US" sz="12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761ABC-9133-4E3F-A4CA-D906909C13E9}"/>
              </a:ext>
            </a:extLst>
          </p:cNvPr>
          <p:cNvSpPr txBox="1"/>
          <p:nvPr/>
        </p:nvSpPr>
        <p:spPr>
          <a:xfrm>
            <a:off x="139700" y="4291689"/>
            <a:ext cx="3917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 dirty="0">
                <a:solidFill>
                  <a:srgbClr val="3F5378"/>
                </a:solidFill>
              </a:rPr>
              <a:t>My code found 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rgbClr val="3F5378"/>
                </a:solidFill>
                <a:hlinkClick r:id="rId6"/>
              </a:rPr>
              <a:t>https://github.com/VPurcell99/DataMining2/tree/main/MLBOutcomePrediction</a:t>
            </a:r>
            <a:r>
              <a:rPr lang="en-US" sz="800" i="1" dirty="0">
                <a:solidFill>
                  <a:srgbClr val="3F5378"/>
                </a:solidFill>
              </a:rPr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B566FD-FB4C-483A-8C83-C7B02D4500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17000" y="0"/>
            <a:ext cx="127000" cy="12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957952"/>
      </p:ext>
    </p:extLst>
  </p:cSld>
  <p:clrMapOvr>
    <a:masterClrMapping/>
  </p:clrMapOvr>
  <p:transition advTm="2836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D767-A1A1-49BD-B4FF-7B28133A5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90750"/>
            <a:ext cx="5727700" cy="2961900"/>
          </a:xfrm>
        </p:spPr>
        <p:txBody>
          <a:bodyPr/>
          <a:lstStyle/>
          <a:p>
            <a:r>
              <a:rPr lang="en-US" dirty="0"/>
              <a:t>Thanks for Watching!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F27FA6-FBAC-4AE8-9929-1537F21C8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2400" y="0"/>
            <a:ext cx="101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8298"/>
      </p:ext>
    </p:extLst>
  </p:cSld>
  <p:clrMapOvr>
    <a:masterClrMapping/>
  </p:clrMapOvr>
  <p:transition advTm="23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4B7-D1D2-4A85-B929-D83E1F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DD25D-DB03-4E54-A9C5-3C7413C8C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MLB Teams would like to know the probability of their team winning based on different batting lineup and pitcher matchups</a:t>
            </a:r>
          </a:p>
          <a:p>
            <a:r>
              <a:rPr lang="en-US" dirty="0"/>
              <a:t>At this time of this presentation sports betting is legal in more than two dozen states.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BEC5-FFE4-43FF-B12B-DCCF913A1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BB576060-9EDA-45C3-BB11-797ADCF62E44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1FED443A-3D5C-4E0A-AD57-428C136B2AA1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DD476FD-642A-436D-B0EF-BE5F069E68C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D2D7EE20-9992-423B-8270-659B8A3402FF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084A6D62-8268-4970-83D8-F7E9416FEEF8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D9D70BA-B769-44E0-A105-841E5D0E06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7000" y="0"/>
            <a:ext cx="127000" cy="12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878474"/>
      </p:ext>
    </p:extLst>
  </p:cSld>
  <p:clrMapOvr>
    <a:masterClrMapping/>
  </p:clrMapOvr>
  <p:transition advTm="3119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D4B7-D1D2-4A85-B929-D83E1F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Original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DD25D-DB03-4E54-A9C5-3C7413C8C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decided to use MLB Season Stat predictions. Most research I investigated about this topic would use running averages.</a:t>
            </a:r>
          </a:p>
          <a:p>
            <a:r>
              <a:rPr lang="en-US" dirty="0"/>
              <a:t>I decided to include umpire statistics into the predictive model to see if there was an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BEC5-FFE4-43FF-B12B-DCCF913A1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BB576060-9EDA-45C3-BB11-797ADCF62E44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1FED443A-3D5C-4E0A-AD57-428C136B2AA1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2DD476FD-642A-436D-B0EF-BE5F069E68CB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D2D7EE20-9992-423B-8270-659B8A3402FF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084A6D62-8268-4970-83D8-F7E9416FEEF8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7616C90-8CCB-4FB8-975F-622AC0CF8D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3350" y="0"/>
            <a:ext cx="120650" cy="12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208934"/>
      </p:ext>
    </p:extLst>
  </p:cSld>
  <p:clrMapOvr>
    <a:masterClrMapping/>
  </p:clrMapOvr>
  <p:transition advTm="2491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621D2-62CA-476E-8D82-34D582F6A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E296A0-3A62-459D-A735-A87BC6191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7000" y="0"/>
            <a:ext cx="127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1396"/>
      </p:ext>
    </p:extLst>
  </p:cSld>
  <p:clrMapOvr>
    <a:masterClrMapping/>
  </p:clrMapOvr>
  <p:transition advTm="40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Approach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7385508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Collected Box Score, Game Summary, Player Data, and Player Stat Projections for each MLB matchup over past 4 years.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Used MLB-</a:t>
            </a:r>
            <a:r>
              <a:rPr lang="en-US" dirty="0" err="1"/>
              <a:t>StatsAPI</a:t>
            </a:r>
            <a:r>
              <a:rPr lang="en-US" dirty="0"/>
              <a:t> and the </a:t>
            </a:r>
            <a:r>
              <a:rPr lang="en-US" dirty="0" err="1"/>
              <a:t>mlbgame</a:t>
            </a:r>
            <a:r>
              <a:rPr lang="en-US" dirty="0"/>
              <a:t> API python packages to access MLB GameDay data.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Stored data into a MongoDB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6B5BDD-C2EE-48E7-9A85-2E42A12A2DF3}"/>
              </a:ext>
            </a:extLst>
          </p:cNvPr>
          <p:cNvSpPr txBox="1"/>
          <p:nvPr/>
        </p:nvSpPr>
        <p:spPr>
          <a:xfrm>
            <a:off x="38600" y="4570277"/>
            <a:ext cx="6888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rgbClr val="3F5378"/>
                </a:solidFill>
              </a:rPr>
              <a:t>API’s found 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solidFill>
                  <a:srgbClr val="3F5378"/>
                </a:solidFill>
                <a:hlinkClick r:id="rId6"/>
              </a:rPr>
              <a:t>https://pypi.org/project/MLB-StatsAPI/</a:t>
            </a:r>
            <a:endParaRPr lang="en-US" sz="1000" i="1" dirty="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solidFill>
                  <a:srgbClr val="3F5378"/>
                </a:solidFill>
                <a:hlinkClick r:id="rId7"/>
              </a:rPr>
              <a:t>https://github.com/panzarino/mlbgame</a:t>
            </a:r>
            <a:r>
              <a:rPr lang="en-US" sz="1000" i="1" dirty="0">
                <a:solidFill>
                  <a:srgbClr val="3F5378"/>
                </a:solidFill>
              </a:rPr>
              <a:t>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F77FC26-5819-40EC-B4A2-B3EEA19894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6050" y="0"/>
            <a:ext cx="107950" cy="107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0425505"/>
      </p:ext>
    </p:extLst>
  </p:cSld>
  <p:clrMapOvr>
    <a:masterClrMapping/>
  </p:clrMapOvr>
  <p:transition advTm="315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Encountered During Data Collection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7385508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MLB GameDay data was incomplete for a large portion of the games.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Python API packages had existing issues which was the reason to use multiple.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5C139B-8F84-4B8A-AA32-88022C19A9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1018" y="-18682"/>
            <a:ext cx="132982" cy="132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6850613"/>
      </p:ext>
    </p:extLst>
  </p:cSld>
  <p:clrMapOvr>
    <a:masterClrMapping/>
  </p:clrMapOvr>
  <p:transition advTm="4672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Choice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49"/>
            <a:ext cx="7385508" cy="2976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MongoDB synergizes well with the JSON outputs of the API’s.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The </a:t>
            </a:r>
            <a:r>
              <a:rPr lang="en-US" dirty="0" err="1"/>
              <a:t>pymongo</a:t>
            </a:r>
            <a:r>
              <a:rPr lang="en-US" dirty="0"/>
              <a:t> python package makes storing and accessing mongo documents immensely easy.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At the time of data collection I was unsure of what specific data points I would be using for the data analysis.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2E927F-7A34-47F0-BA5F-E0DCA84C9546}"/>
              </a:ext>
            </a:extLst>
          </p:cNvPr>
          <p:cNvSpPr txBox="1"/>
          <p:nvPr/>
        </p:nvSpPr>
        <p:spPr>
          <a:xfrm>
            <a:off x="0" y="4774882"/>
            <a:ext cx="283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rgbClr val="3F5378"/>
                </a:solidFill>
              </a:rPr>
              <a:t>Python Packages found at: </a:t>
            </a:r>
            <a:r>
              <a:rPr lang="en-US" sz="1000" i="1" dirty="0">
                <a:solidFill>
                  <a:srgbClr val="3F5378"/>
                </a:solidFill>
                <a:hlinkClick r:id="rId6"/>
              </a:rPr>
              <a:t>https://pymongo.readthedocs.io/en/stable/</a:t>
            </a:r>
            <a:r>
              <a:rPr lang="en-US" sz="1000" i="1" dirty="0">
                <a:solidFill>
                  <a:srgbClr val="3F5378"/>
                </a:solidFill>
              </a:rPr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ACB00D-A50E-49D8-951D-D136CC487D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3350" y="0"/>
            <a:ext cx="120650" cy="12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804054"/>
      </p:ext>
    </p:extLst>
  </p:cSld>
  <p:clrMapOvr>
    <a:masterClrMapping/>
  </p:clrMapOvr>
  <p:transition advTm="4171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3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8.7|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8|5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1.1|15.8|9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7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7.9|8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7|5.6|31.3|7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|1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.1|1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2|3.3|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3|8.3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976</Words>
  <Application>Microsoft Office PowerPoint</Application>
  <PresentationFormat>On-screen Show (16:9)</PresentationFormat>
  <Paragraphs>161</Paragraphs>
  <Slides>31</Slides>
  <Notes>28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Roboto Condensed Light</vt:lpstr>
      <vt:lpstr>Arvo</vt:lpstr>
      <vt:lpstr>Roboto Condensed</vt:lpstr>
      <vt:lpstr>Arial</vt:lpstr>
      <vt:lpstr>Salerio template</vt:lpstr>
      <vt:lpstr>Predicting MLB Game Outcomes</vt:lpstr>
      <vt:lpstr>Project Overview</vt:lpstr>
      <vt:lpstr>Project Objectives</vt:lpstr>
      <vt:lpstr>Project Importance</vt:lpstr>
      <vt:lpstr>What is Original</vt:lpstr>
      <vt:lpstr>Data Collection</vt:lpstr>
      <vt:lpstr>Data Collection Approach</vt:lpstr>
      <vt:lpstr>Problems Encountered During Data Collection</vt:lpstr>
      <vt:lpstr>Database Choice</vt:lpstr>
      <vt:lpstr>Data Analysis</vt:lpstr>
      <vt:lpstr>Data Analysis Overview</vt:lpstr>
      <vt:lpstr>PowerPoint Presentation</vt:lpstr>
      <vt:lpstr>Data Preparation</vt:lpstr>
      <vt:lpstr>Data Preparation – Training Data Overview</vt:lpstr>
      <vt:lpstr>Data Preparation – Data Snippet</vt:lpstr>
      <vt:lpstr>PowerPoint Presentation</vt:lpstr>
      <vt:lpstr>Sensitivity Analysis Overview</vt:lpstr>
      <vt:lpstr>Sensitivity Analysis – Support Vector Regressor</vt:lpstr>
      <vt:lpstr>Sensitivity Analysis – MLP Regressor</vt:lpstr>
      <vt:lpstr>Sensitivity Analysis – Decision Tree Regressor</vt:lpstr>
      <vt:lpstr>New Data Snippet</vt:lpstr>
      <vt:lpstr>PowerPoint Presentation</vt:lpstr>
      <vt:lpstr>SVM and MLP</vt:lpstr>
      <vt:lpstr>Decision Tree</vt:lpstr>
      <vt:lpstr>Random Forest</vt:lpstr>
      <vt:lpstr>PowerPoint Presentation</vt:lpstr>
      <vt:lpstr>Predicting Future Games</vt:lpstr>
      <vt:lpstr>Predicting Future Games – Betting Scenarios</vt:lpstr>
      <vt:lpstr>Conclusion</vt:lpstr>
      <vt:lpstr>Conclusion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Game Outcomes</dc:title>
  <dc:creator>Vince Purcell</dc:creator>
  <cp:lastModifiedBy>Purcell, Vincent Dominic</cp:lastModifiedBy>
  <cp:revision>6</cp:revision>
  <dcterms:modified xsi:type="dcterms:W3CDTF">2021-08-22T21:25:05Z</dcterms:modified>
</cp:coreProperties>
</file>